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3"/>
  </p:notesMasterIdLst>
  <p:sldIdLst>
    <p:sldId id="258" r:id="rId2"/>
    <p:sldId id="342" r:id="rId3"/>
    <p:sldId id="347" r:id="rId4"/>
    <p:sldId id="343" r:id="rId5"/>
    <p:sldId id="371" r:id="rId6"/>
    <p:sldId id="372" r:id="rId7"/>
    <p:sldId id="378" r:id="rId8"/>
    <p:sldId id="348" r:id="rId9"/>
    <p:sldId id="374" r:id="rId10"/>
    <p:sldId id="354" r:id="rId11"/>
    <p:sldId id="361" r:id="rId12"/>
    <p:sldId id="362" r:id="rId13"/>
    <p:sldId id="363" r:id="rId14"/>
    <p:sldId id="364" r:id="rId15"/>
    <p:sldId id="345" r:id="rId16"/>
    <p:sldId id="367" r:id="rId17"/>
    <p:sldId id="346" r:id="rId18"/>
    <p:sldId id="376" r:id="rId19"/>
    <p:sldId id="368" r:id="rId20"/>
    <p:sldId id="358" r:id="rId21"/>
    <p:sldId id="377" r:id="rId22"/>
  </p:sldIdLst>
  <p:sldSz cx="9144000" cy="6858000" type="screen4x3"/>
  <p:notesSz cx="6858000" cy="9239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estimating 2e numbers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GT only</c:v>
                </c:pt>
                <c:pt idx="1">
                  <c:v>GT with LD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81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46-49B4-9E7C-C8E0D8FF34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16232283464566899"/>
          <c:y val="9.0374753937007904E-2"/>
          <c:w val="0.53558349737532795"/>
          <c:h val="0.803375246062992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estimating 2e populations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SpEd / IDEA</c:v>
                </c:pt>
                <c:pt idx="1">
                  <c:v>SpEd + GT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A3-4507-83E2-F584FAC3BC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9969999999999999"/>
          <c:y val="0.33549294619422598"/>
          <c:w val="0.28696666666666698"/>
          <c:h val="0.300616055068588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A21B6-9B8A-482E-B603-66D5F8AF1371}" type="datetimeFigureOut">
              <a:rPr lang="en-US"/>
              <a:t>2/24/2017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49375" y="1154113"/>
            <a:ext cx="4159250" cy="3119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46389"/>
            <a:ext cx="5486400" cy="36379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684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5684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C6798-5E06-4884-A3AB-005B0F1B080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40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6798-5E06-4884-A3AB-005B0F1B080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86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Other examples: superior vocabulary but difficulty with spelling, handwriting and / or written expression; Excellent leadership skills, but inconsistent response to auditory instructions / information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6798-5E06-4884-A3AB-005B0F1B08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91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-with new ESSA, more admin going back to state level. This will be a key year when it comes to adding to and revising state statutes.</a:t>
            </a:r>
            <a:r>
              <a:rPr lang="en-US" baseline="0" dirty="0"/>
              <a:t> Contact Felicia (</a:t>
            </a:r>
            <a:r>
              <a:rPr lang="en-US" baseline="0" dirty="0" err="1"/>
              <a:t>fmmiyakawa@gmail.com</a:t>
            </a:r>
            <a:r>
              <a:rPr lang="en-US" baseline="0" dirty="0"/>
              <a:t>) if you want to help with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6798-5E06-4884-A3AB-005B0F1B08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87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A636-9A35-4181-ADB6-FF61DD1442B5}" type="datetimeFigureOut">
              <a:rPr lang="en-AU" smtClean="0"/>
              <a:t>24/02/2017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FF1173E-3A5A-41AC-BB2D-FD7AA0200E3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A636-9A35-4181-ADB6-FF61DD1442B5}" type="datetimeFigureOut">
              <a:rPr lang="en-AU" smtClean="0"/>
              <a:t>24/02/2017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173E-3A5A-41AC-BB2D-FD7AA0200E3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A636-9A35-4181-ADB6-FF61DD1442B5}" type="datetimeFigureOut">
              <a:rPr lang="en-AU" smtClean="0"/>
              <a:t>24/02/2017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173E-3A5A-41AC-BB2D-FD7AA0200E3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A636-9A35-4181-ADB6-FF61DD1442B5}" type="datetimeFigureOut">
              <a:rPr lang="en-AU" smtClean="0"/>
              <a:t>24/02/2017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173E-3A5A-41AC-BB2D-FD7AA0200E3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A636-9A35-4181-ADB6-FF61DD1442B5}" type="datetimeFigureOut">
              <a:rPr lang="en-AU" smtClean="0"/>
              <a:t>24/02/2017</a:t>
            </a:fld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F1173E-3A5A-41AC-BB2D-FD7AA0200E3F}" type="slidenum">
              <a:rPr lang="en-AU" smtClean="0"/>
              <a:t>‹#›</a:t>
            </a:fld>
            <a:endParaRPr lang="en-A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A636-9A35-4181-ADB6-FF61DD1442B5}" type="datetimeFigureOut">
              <a:rPr lang="en-AU" smtClean="0"/>
              <a:t>24/02/2017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173E-3A5A-41AC-BB2D-FD7AA0200E3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A636-9A35-4181-ADB6-FF61DD1442B5}" type="datetimeFigureOut">
              <a:rPr lang="en-AU" smtClean="0"/>
              <a:t>24/02/2017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173E-3A5A-41AC-BB2D-FD7AA0200E3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A636-9A35-4181-ADB6-FF61DD1442B5}" type="datetimeFigureOut">
              <a:rPr lang="en-AU" smtClean="0"/>
              <a:t>24/02/2017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173E-3A5A-41AC-BB2D-FD7AA0200E3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A636-9A35-4181-ADB6-FF61DD1442B5}" type="datetimeFigureOut">
              <a:rPr lang="en-AU" smtClean="0"/>
              <a:t>24/02/2017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173E-3A5A-41AC-BB2D-FD7AA0200E3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A636-9A35-4181-ADB6-FF61DD1442B5}" type="datetimeFigureOut">
              <a:rPr lang="en-AU" smtClean="0"/>
              <a:t>24/02/2017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173E-3A5A-41AC-BB2D-FD7AA0200E3F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A636-9A35-4181-ADB6-FF61DD1442B5}" type="datetimeFigureOut">
              <a:rPr lang="en-AU" smtClean="0"/>
              <a:t>24/02/2017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FF1173E-3A5A-41AC-BB2D-FD7AA0200E3F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BE2A636-9A35-4181-ADB6-FF61DD1442B5}" type="datetimeFigureOut">
              <a:rPr lang="en-AU" smtClean="0"/>
              <a:t>24/02/2017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DFF1173E-3A5A-41AC-BB2D-FD7AA0200E3F}" type="slidenum">
              <a:rPr lang="en-AU" smtClean="0"/>
              <a:t>‹#›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tequity.org" TargetMode="External"/><Relationship Id="rId2" Type="http://schemas.openxmlformats.org/officeDocument/2006/relationships/hyperlink" Target="http://www.2enewsletter.co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259080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 </a:t>
            </a:r>
            <a:r>
              <a:rPr lang="en-US" sz="4400" dirty="0"/>
              <a:t>Support and Advocacy for Twice-Exceptional Students </a:t>
            </a:r>
            <a:endParaRPr lang="en-AU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599"/>
            <a:ext cx="8229600" cy="251491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AU" dirty="0"/>
              <a:t>Colette Hammons, Heather </a:t>
            </a:r>
            <a:r>
              <a:rPr lang="en-AU" dirty="0" err="1"/>
              <a:t>Hanlin</a:t>
            </a:r>
            <a:r>
              <a:rPr lang="en-AU" dirty="0"/>
              <a:t>, and Felicia Miyakawa</a:t>
            </a:r>
          </a:p>
          <a:p>
            <a:pPr marL="0" indent="0" algn="ctr">
              <a:buNone/>
            </a:pPr>
            <a:r>
              <a:rPr lang="en-AU" dirty="0"/>
              <a:t>TENT: Twice-Exceptional Network of Texas</a:t>
            </a:r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endParaRPr lang="en-AU" dirty="0"/>
          </a:p>
          <a:p>
            <a:pPr algn="ctr"/>
            <a:r>
              <a:rPr lang="en-AU" dirty="0"/>
              <a:t>East Texas Parent Conference</a:t>
            </a:r>
          </a:p>
          <a:p>
            <a:pPr algn="ctr"/>
            <a:r>
              <a:rPr lang="en-AU" dirty="0"/>
              <a:t>February 25, 2017</a:t>
            </a:r>
          </a:p>
        </p:txBody>
      </p:sp>
    </p:spTree>
    <p:extLst>
      <p:ext uri="{BB962C8B-B14F-4D97-AF65-F5344CB8AC3E}">
        <p14:creationId xmlns:p14="http://schemas.microsoft.com/office/powerpoint/2010/main" val="316175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87950" cy="4876800"/>
          </a:xfrm>
        </p:spPr>
        <p:txBody>
          <a:bodyPr>
            <a:normAutofit/>
          </a:bodyPr>
          <a:lstStyle/>
          <a:p>
            <a:r>
              <a:rPr lang="en-US" sz="2600" dirty="0"/>
              <a:t>Students served by IDEA in 2014-2015*</a:t>
            </a:r>
            <a:endParaRPr lang="en-US" sz="2300" dirty="0"/>
          </a:p>
          <a:p>
            <a:r>
              <a:rPr lang="en-US" sz="2600"/>
              <a:t>Region 7 - 8.7%</a:t>
            </a:r>
            <a:endParaRPr lang="en-US" sz="2600" dirty="0"/>
          </a:p>
          <a:p>
            <a:pPr lvl="1"/>
            <a:r>
              <a:rPr lang="en-US" sz="2200" dirty="0"/>
              <a:t>Tyler ISD 6.8%</a:t>
            </a:r>
          </a:p>
          <a:p>
            <a:pPr lvl="1"/>
            <a:r>
              <a:rPr lang="en-US" sz="2200" dirty="0"/>
              <a:t>Chapel Hill  8.25%</a:t>
            </a:r>
          </a:p>
          <a:p>
            <a:pPr lvl="1"/>
            <a:r>
              <a:rPr lang="en-US" sz="2200" dirty="0"/>
              <a:t>Athens ISD 8.2%</a:t>
            </a:r>
          </a:p>
          <a:p>
            <a:endParaRPr lang="en-US" sz="3200" dirty="0"/>
          </a:p>
          <a:p>
            <a:r>
              <a:rPr lang="en-US" sz="2000" dirty="0"/>
              <a:t>*Source: TEA Reports for 2014-2015</a:t>
            </a:r>
            <a:r>
              <a:rPr lang="en-US" dirty="0"/>
              <a:t>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124200" cy="4480560"/>
          </a:xfrm>
        </p:spPr>
        <p:txBody>
          <a:bodyPr>
            <a:normAutofit/>
          </a:bodyPr>
          <a:lstStyle/>
          <a:p>
            <a:r>
              <a:rPr lang="en-US" sz="2000" dirty="0"/>
              <a:t>Last year, there were 5,299,728 students enrolled in Texas public schools. </a:t>
            </a:r>
          </a:p>
          <a:p>
            <a:endParaRPr lang="en-US" sz="2000" dirty="0"/>
          </a:p>
          <a:p>
            <a:r>
              <a:rPr lang="en-US" sz="2000" dirty="0"/>
              <a:t>Using the same national averages, we should have </a:t>
            </a:r>
            <a:r>
              <a:rPr lang="en-US" sz="2000" u="sng" dirty="0"/>
              <a:t>41,338</a:t>
            </a:r>
            <a:r>
              <a:rPr lang="en-US" sz="2000" dirty="0"/>
              <a:t> 2e students in Texas.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Data </a:t>
            </a:r>
          </a:p>
        </p:txBody>
      </p:sp>
    </p:spTree>
    <p:extLst>
      <p:ext uri="{BB962C8B-B14F-4D97-AF65-F5344CB8AC3E}">
        <p14:creationId xmlns:p14="http://schemas.microsoft.com/office/powerpoint/2010/main" val="428267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a caveat about this data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Doesn’t include children with 504 plans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No standard way of identifying 2e students, so they are difficult to find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Likely hiding in the general population, giftedness and disabilities masking each other.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13768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960438"/>
          </a:xfrm>
        </p:spPr>
        <p:txBody>
          <a:bodyPr/>
          <a:lstStyle/>
          <a:p>
            <a:r>
              <a:rPr lang="en-US" dirty="0"/>
              <a:t>3 Types of 2e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5105400" cy="55626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b="1" dirty="0"/>
              <a:t>Students identified as gifted but not LD</a:t>
            </a:r>
            <a:r>
              <a:rPr lang="en-US" sz="2400" dirty="0"/>
              <a:t>. </a:t>
            </a:r>
          </a:p>
          <a:p>
            <a:pPr marL="800100" lvl="1" indent="-342900">
              <a:spcBef>
                <a:spcPts val="0"/>
              </a:spcBef>
            </a:pPr>
            <a:r>
              <a:rPr lang="en-US" sz="2200" b="0" dirty="0"/>
              <a:t>large vocabulary and excellent verbal abilities</a:t>
            </a:r>
          </a:p>
          <a:p>
            <a:pPr marL="800100" lvl="1" indent="-342900">
              <a:spcBef>
                <a:spcPts val="0"/>
              </a:spcBef>
            </a:pPr>
            <a:endParaRPr lang="en-US" sz="2200" dirty="0"/>
          </a:p>
          <a:p>
            <a:pPr marL="800100" lvl="1" indent="-342900">
              <a:spcBef>
                <a:spcPts val="0"/>
              </a:spcBef>
            </a:pPr>
            <a:r>
              <a:rPr lang="en-US" sz="2200" b="0" dirty="0"/>
              <a:t>poor handwriting and spelling abilities. </a:t>
            </a:r>
          </a:p>
          <a:p>
            <a:pPr marL="800100" lvl="1" indent="-342900">
              <a:spcBef>
                <a:spcPts val="0"/>
              </a:spcBef>
            </a:pPr>
            <a:endParaRPr lang="en-US" sz="2200" b="0" dirty="0"/>
          </a:p>
          <a:p>
            <a:pPr marL="800100" lvl="1" indent="-342900">
              <a:spcBef>
                <a:spcPts val="0"/>
              </a:spcBef>
            </a:pPr>
            <a:r>
              <a:rPr lang="en-US" sz="2200" b="0" dirty="0"/>
              <a:t>May meet </a:t>
            </a:r>
            <a:r>
              <a:rPr lang="en-US" sz="2200" dirty="0"/>
              <a:t>academic expectations</a:t>
            </a:r>
            <a:r>
              <a:rPr lang="en-US" sz="2200" b="0" dirty="0"/>
              <a:t>, learning disability overlooked</a:t>
            </a:r>
          </a:p>
          <a:p>
            <a:pPr marL="800100" lvl="1" indent="-342900">
              <a:spcBef>
                <a:spcPts val="0"/>
              </a:spcBef>
            </a:pPr>
            <a:endParaRPr lang="en-US" sz="2200" b="0" dirty="0"/>
          </a:p>
          <a:p>
            <a:pPr marL="800100" lvl="1" indent="-342900">
              <a:spcBef>
                <a:spcPts val="0"/>
              </a:spcBef>
            </a:pPr>
            <a:r>
              <a:rPr lang="en-US" sz="2200" b="0" dirty="0"/>
              <a:t>Identification of disabilities could help "If I'm so smart, why is this so hard?"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700" dirty="0"/>
          </a:p>
        </p:txBody>
      </p:sp>
      <p:pic>
        <p:nvPicPr>
          <p:cNvPr id="4" name="Picture 3" descr="G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905000"/>
            <a:ext cx="326172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5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960438"/>
          </a:xfrm>
        </p:spPr>
        <p:txBody>
          <a:bodyPr/>
          <a:lstStyle/>
          <a:p>
            <a:r>
              <a:rPr lang="en-US" dirty="0"/>
              <a:t>3 Types of 2e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5257800" cy="53340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/>
              <a:t>2. Students identified as LD but not GT</a:t>
            </a:r>
            <a:endParaRPr lang="en-US" sz="2400" dirty="0"/>
          </a:p>
          <a:p>
            <a:pPr marL="800100" lvl="1" indent="-342900">
              <a:spcBef>
                <a:spcPts val="0"/>
              </a:spcBef>
              <a:buFont typeface="Arial"/>
              <a:buChar char="•"/>
            </a:pPr>
            <a:endParaRPr lang="en-US" sz="2200" b="0" dirty="0"/>
          </a:p>
          <a:p>
            <a:pPr marL="800100" lvl="1" indent="-342900">
              <a:spcBef>
                <a:spcPts val="0"/>
              </a:spcBef>
              <a:buFont typeface="Arial"/>
              <a:buChar char="•"/>
            </a:pPr>
            <a:r>
              <a:rPr lang="en-US" sz="2200" dirty="0"/>
              <a:t>disruptive classroom behavior </a:t>
            </a:r>
          </a:p>
          <a:p>
            <a:pPr marL="800100" lvl="1" indent="-342900">
              <a:spcBef>
                <a:spcPts val="0"/>
              </a:spcBef>
              <a:buFont typeface="Arial"/>
              <a:buChar char="•"/>
            </a:pPr>
            <a:endParaRPr lang="en-US" sz="2200" dirty="0"/>
          </a:p>
          <a:p>
            <a:pPr marL="800100" lvl="1" indent="-342900">
              <a:spcBef>
                <a:spcPts val="0"/>
              </a:spcBef>
              <a:buFont typeface="Arial"/>
              <a:buChar char="•"/>
            </a:pPr>
            <a:r>
              <a:rPr lang="en-US" sz="2200" dirty="0"/>
              <a:t>noticed </a:t>
            </a:r>
            <a:r>
              <a:rPr lang="en-US" sz="2200" b="0" dirty="0"/>
              <a:t>only because of disability</a:t>
            </a:r>
          </a:p>
          <a:p>
            <a:pPr lvl="1" indent="0">
              <a:spcBef>
                <a:spcPts val="0"/>
              </a:spcBef>
              <a:buNone/>
            </a:pPr>
            <a:endParaRPr lang="en-US" sz="2200" b="0" dirty="0"/>
          </a:p>
          <a:p>
            <a:pPr marL="800100" lvl="1" indent="-342900">
              <a:spcBef>
                <a:spcPts val="0"/>
              </a:spcBef>
              <a:buFont typeface="Arial"/>
              <a:buChar char="•"/>
            </a:pPr>
            <a:r>
              <a:rPr lang="en-US" sz="2200" b="0" dirty="0"/>
              <a:t>little attention to strengths = feelings of failure </a:t>
            </a:r>
          </a:p>
          <a:p>
            <a:pPr lvl="1" indent="0">
              <a:spcBef>
                <a:spcPts val="0"/>
              </a:spcBef>
              <a:buNone/>
            </a:pPr>
            <a:endParaRPr lang="en-US" sz="2200" b="0" dirty="0"/>
          </a:p>
          <a:p>
            <a:pPr marL="800100" lvl="1" indent="-342900">
              <a:spcBef>
                <a:spcPts val="0"/>
              </a:spcBef>
              <a:buFont typeface="Arial"/>
              <a:buChar char="•"/>
            </a:pPr>
            <a:r>
              <a:rPr lang="en-US" sz="2200" b="0" dirty="0"/>
              <a:t>feelings of low self-concept</a:t>
            </a:r>
          </a:p>
        </p:txBody>
      </p:sp>
      <p:pic>
        <p:nvPicPr>
          <p:cNvPr id="4" name="Picture 3" descr="L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828800"/>
            <a:ext cx="316691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5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960438"/>
          </a:xfrm>
        </p:spPr>
        <p:txBody>
          <a:bodyPr/>
          <a:lstStyle/>
          <a:p>
            <a:r>
              <a:rPr lang="en-US" dirty="0"/>
              <a:t>3 Types of 2e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5799762" cy="55626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17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/>
              <a:t>3. Students who are unidentified</a:t>
            </a:r>
            <a:r>
              <a:rPr lang="en-US" sz="2400" dirty="0"/>
              <a:t>. </a:t>
            </a:r>
            <a:r>
              <a:rPr lang="en-US" sz="2400" b="0" dirty="0"/>
              <a:t> </a:t>
            </a:r>
          </a:p>
          <a:p>
            <a:pPr marL="800100" lvl="1" indent="-342900">
              <a:spcBef>
                <a:spcPts val="0"/>
              </a:spcBef>
              <a:buFont typeface="Arial"/>
              <a:buChar char="•"/>
            </a:pPr>
            <a:r>
              <a:rPr lang="en-US" sz="2200" b="0" dirty="0"/>
              <a:t>Abilities and disabilities </a:t>
            </a:r>
            <a:r>
              <a:rPr lang="en-US" sz="2200" b="0" i="1" dirty="0"/>
              <a:t>“mask” </a:t>
            </a:r>
            <a:r>
              <a:rPr lang="en-US" sz="2200" b="0" dirty="0"/>
              <a:t>each other. </a:t>
            </a:r>
          </a:p>
          <a:p>
            <a:pPr lvl="1" indent="0">
              <a:spcBef>
                <a:spcPts val="0"/>
              </a:spcBef>
              <a:buNone/>
            </a:pPr>
            <a:endParaRPr lang="en-US" sz="2200" b="0" dirty="0"/>
          </a:p>
          <a:p>
            <a:pPr marL="800100" lvl="1" indent="-342900">
              <a:spcBef>
                <a:spcPts val="0"/>
              </a:spcBef>
              <a:buFont typeface="Arial"/>
              <a:buChar char="•"/>
            </a:pPr>
            <a:r>
              <a:rPr lang="en-US" sz="2200" b="0" dirty="0"/>
              <a:t>Perform at grade level, but below potential. </a:t>
            </a:r>
          </a:p>
          <a:p>
            <a:pPr marL="800100" lvl="1" indent="-342900">
              <a:spcBef>
                <a:spcPts val="0"/>
              </a:spcBef>
              <a:buFont typeface="Arial"/>
              <a:buChar char="•"/>
            </a:pPr>
            <a:endParaRPr lang="en-US" sz="2200" b="0" dirty="0"/>
          </a:p>
          <a:p>
            <a:pPr marL="800100" lvl="1" indent="-342900">
              <a:spcBef>
                <a:spcPts val="0"/>
              </a:spcBef>
              <a:buFont typeface="Arial"/>
              <a:buChar char="•"/>
            </a:pPr>
            <a:r>
              <a:rPr lang="en-US" sz="2200" b="0" dirty="0"/>
              <a:t>Talents in specific content areas, noticed later in life.</a:t>
            </a:r>
          </a:p>
          <a:p>
            <a:pPr marL="800100" lvl="1" indent="-342900">
              <a:spcBef>
                <a:spcPts val="0"/>
              </a:spcBef>
              <a:buFont typeface="Arial"/>
              <a:buChar char="•"/>
            </a:pPr>
            <a:endParaRPr lang="en-US" sz="2200" b="0" dirty="0"/>
          </a:p>
          <a:p>
            <a:pPr marL="800100" lvl="1" indent="-342900">
              <a:spcBef>
                <a:spcPts val="0"/>
              </a:spcBef>
              <a:buFont typeface="Arial"/>
              <a:buChar char="•"/>
            </a:pPr>
            <a:r>
              <a:rPr lang="en-US" sz="2200" b="0" dirty="0"/>
              <a:t>Possible mild depression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700" dirty="0"/>
          </a:p>
        </p:txBody>
      </p:sp>
      <p:pic>
        <p:nvPicPr>
          <p:cNvPr id="5" name="Picture 4" descr="Mask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209800"/>
            <a:ext cx="2743200" cy="322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5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7200" cy="1371600"/>
          </a:xfrm>
        </p:spPr>
        <p:txBody>
          <a:bodyPr/>
          <a:lstStyle/>
          <a:p>
            <a:r>
              <a:rPr lang="en-US" dirty="0"/>
              <a:t>Long term Impacts of “Masking”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5562600" cy="4876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342900">
              <a:buFont typeface="Arial"/>
              <a:buChar char="•"/>
            </a:pPr>
            <a:r>
              <a:rPr lang="en-US" dirty="0"/>
              <a:t>Risk of:</a:t>
            </a:r>
          </a:p>
          <a:p>
            <a:pPr marL="914400" lvl="1" indent="-342900">
              <a:buFont typeface="Arial"/>
              <a:buChar char="•"/>
            </a:pPr>
            <a:r>
              <a:rPr lang="en-US" dirty="0"/>
              <a:t>dropping out </a:t>
            </a:r>
          </a:p>
          <a:p>
            <a:pPr marL="914400" lvl="1" indent="-342900">
              <a:buFont typeface="Arial"/>
              <a:buChar char="•"/>
            </a:pPr>
            <a:r>
              <a:rPr lang="en-US" dirty="0"/>
              <a:t>Drug / alcohol use</a:t>
            </a:r>
          </a:p>
          <a:p>
            <a:pPr marL="914400" lvl="1" indent="-342900">
              <a:buFont typeface="Arial"/>
              <a:buChar char="•"/>
            </a:pPr>
            <a:r>
              <a:rPr lang="en-US" dirty="0"/>
              <a:t>low self-esteem / confidence</a:t>
            </a:r>
          </a:p>
          <a:p>
            <a:pPr marL="914400" lvl="1" indent="-342900">
              <a:buFont typeface="Arial"/>
              <a:buChar char="•"/>
            </a:pPr>
            <a:r>
              <a:rPr lang="en-US" dirty="0"/>
              <a:t>depression </a:t>
            </a:r>
          </a:p>
          <a:p>
            <a:pPr marL="457200" indent="-342900">
              <a:buFont typeface="Arial"/>
              <a:buChar char="•"/>
            </a:pPr>
            <a:r>
              <a:rPr lang="en-US" dirty="0"/>
              <a:t>Disruptive, daydreaming, or clowning behaviors  </a:t>
            </a:r>
          </a:p>
          <a:p>
            <a:pPr marL="457200" indent="-342900">
              <a:buFont typeface="Arial"/>
              <a:buChar char="•"/>
            </a:pPr>
            <a:r>
              <a:rPr lang="en-US" dirty="0"/>
              <a:t>May be apathetic, angry, and highly self-critical. </a:t>
            </a:r>
          </a:p>
          <a:p>
            <a:pPr marL="457200" indent="-342900">
              <a:buFont typeface="Arial"/>
              <a:buChar char="•"/>
            </a:pPr>
            <a:r>
              <a:rPr lang="en-US" dirty="0"/>
              <a:t>May withdraw completely.    </a:t>
            </a:r>
          </a:p>
          <a:p>
            <a:pPr marL="114300"/>
            <a:endParaRPr lang="en-US" dirty="0"/>
          </a:p>
        </p:txBody>
      </p:sp>
      <p:pic>
        <p:nvPicPr>
          <p:cNvPr id="4" name="Picture 3" descr="adult-affordable-batman-mas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828800"/>
            <a:ext cx="298704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7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05800" cy="1371600"/>
          </a:xfrm>
        </p:spPr>
        <p:txBody>
          <a:bodyPr/>
          <a:lstStyle/>
          <a:p>
            <a:r>
              <a:rPr lang="en-US" dirty="0"/>
              <a:t>Is your student 2e? </a:t>
            </a:r>
            <a:br>
              <a:rPr lang="en-US" dirty="0"/>
            </a:br>
            <a:r>
              <a:rPr lang="en-US" sz="3000" dirty="0"/>
              <a:t>What to Look for: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4000500" cy="2971800"/>
          </a:xfrm>
        </p:spPr>
        <p:txBody>
          <a:bodyPr>
            <a:normAutofit fontScale="85000" lnSpcReduction="10000"/>
          </a:bodyPr>
          <a:lstStyle/>
          <a:p>
            <a:pPr marL="800100" lvl="1" indent="-342900">
              <a:buFont typeface="Arial"/>
              <a:buChar char="•"/>
            </a:pPr>
            <a:r>
              <a:rPr lang="en-US" dirty="0"/>
              <a:t>Advanced ideas and opinions</a:t>
            </a:r>
          </a:p>
          <a:p>
            <a:pPr lvl="1" indent="0">
              <a:buNone/>
            </a:pPr>
            <a:r>
              <a:rPr lang="en-US" dirty="0"/>
              <a:t> </a:t>
            </a:r>
          </a:p>
          <a:p>
            <a:pPr marL="800100" lvl="1" indent="-342900">
              <a:spcBef>
                <a:spcPts val="600"/>
              </a:spcBef>
              <a:buFont typeface="Arial"/>
              <a:buChar char="•"/>
            </a:pPr>
            <a:r>
              <a:rPr lang="en-US" dirty="0"/>
              <a:t>Advanced problem-solving skills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pPr marL="800100" lvl="1" indent="-342900">
              <a:buFont typeface="Arial"/>
              <a:buChar char="•"/>
            </a:pPr>
            <a:r>
              <a:rPr lang="en-US" dirty="0"/>
              <a:t>Penetrating insight and wide range of interests 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pPr marL="800100" lvl="1" indent="-342900">
              <a:buFont typeface="Arial"/>
              <a:buChar char="•"/>
            </a:pPr>
            <a:r>
              <a:rPr lang="en-US" dirty="0"/>
              <a:t>Sophisticated sense of humor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2133600"/>
            <a:ext cx="3550920" cy="2559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700" dirty="0"/>
              <a:t>Lack of organization and study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1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700" dirty="0"/>
              <a:t>Poor performance</a:t>
            </a:r>
          </a:p>
          <a:p>
            <a:pPr marL="285750" lvl="1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lvl="1" indent="-285750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700" dirty="0"/>
              <a:t>Poor social skills</a:t>
            </a:r>
          </a:p>
          <a:p>
            <a:pPr marL="285750" lvl="1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lvl="1" indent="-285750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700" dirty="0"/>
              <a:t>Sensitive to criticism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54102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Behavior “problems”: high impulsivity, poor frustration tolerance, disruptive behavior in class, and stubborn or opinionated demeanor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429434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Uneven / asynchronous skills, such as: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32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24800" cy="1371600"/>
          </a:xfrm>
        </p:spPr>
        <p:txBody>
          <a:bodyPr>
            <a:normAutofit/>
          </a:bodyPr>
          <a:lstStyle/>
          <a:p>
            <a:r>
              <a:rPr lang="en-US" sz="3200" dirty="0"/>
              <a:t>Advocating for YOUR 2e kid(s)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47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/>
              <a:t>Find an ally in your school</a:t>
            </a:r>
          </a:p>
          <a:p>
            <a:pPr marL="342900" indent="-342900">
              <a:buFont typeface="Arial"/>
              <a:buChar char="•"/>
            </a:pPr>
            <a:endParaRPr lang="en-US" sz="2800" dirty="0"/>
          </a:p>
          <a:p>
            <a:pPr marL="342900" indent="-342900">
              <a:buFont typeface="Arial"/>
              <a:buChar char="•"/>
            </a:pPr>
            <a:endParaRPr lang="en-US" sz="2800" dirty="0"/>
          </a:p>
          <a:p>
            <a:pPr marL="342900" indent="-342900">
              <a:buFont typeface="Arial"/>
              <a:buChar char="•"/>
            </a:pPr>
            <a:endParaRPr lang="en-US" sz="2800" dirty="0"/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“Get-to-know-my-kid” letters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Give concrete suggestions 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Research about 2e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Submit short articles about 2e students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Keep records of what you are doing at home (portfolios of work products)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Gifted Identification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/>
              <a:t>Accommodations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/>
              <a:t>Appeals process – </a:t>
            </a:r>
            <a:r>
              <a:rPr lang="en-US" sz="2400" dirty="0"/>
              <a:t>Gifted packet or district website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/>
              <a:t>Meet with campus GT specialist</a:t>
            </a:r>
          </a:p>
          <a:p>
            <a:pPr marL="342900" indent="-342900">
              <a:buFont typeface="Arial"/>
              <a:buChar char="•"/>
            </a:pPr>
            <a:endParaRPr lang="en-US" sz="2800" dirty="0"/>
          </a:p>
          <a:p>
            <a:r>
              <a:rPr lang="en-US" sz="2800" dirty="0"/>
              <a:t>For discussion: what has worked for you?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808660"/>
              </p:ext>
            </p:extLst>
          </p:nvPr>
        </p:nvGraphicFramePr>
        <p:xfrm>
          <a:off x="609600" y="2028825"/>
          <a:ext cx="6629400" cy="80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7720">
                <a:tc>
                  <a:txBody>
                    <a:bodyPr/>
                    <a:lstStyle/>
                    <a:p>
                      <a:pPr marL="800100" lvl="1" indent="-342900">
                        <a:buFont typeface="Arial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Case manager</a:t>
                      </a:r>
                    </a:p>
                    <a:p>
                      <a:pPr marL="800100" lvl="1" indent="-342900">
                        <a:buFont typeface="Arial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GT Specialist</a:t>
                      </a:r>
                    </a:p>
                    <a:p>
                      <a:pPr marL="800100" lvl="1" indent="-342900">
                        <a:buFont typeface="Arial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SPED 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800100" lvl="1" indent="-342900">
                        <a:buFont typeface="Arial"/>
                        <a:buChar char="•"/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Asst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Principle</a:t>
                      </a:r>
                    </a:p>
                    <a:p>
                      <a:pPr marL="800100" lvl="1" indent="-342900">
                        <a:buFont typeface="Arial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Classroom Teacher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42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34400" cy="1371600"/>
          </a:xfrm>
        </p:spPr>
        <p:txBody>
          <a:bodyPr>
            <a:normAutofit/>
          </a:bodyPr>
          <a:lstStyle/>
          <a:p>
            <a:r>
              <a:rPr lang="en-US" dirty="0"/>
              <a:t>Advocating for 2e kids, the big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Get involved with your district’s GT parent advisory council and Special Education advisory council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Attend / participate in school board meetings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Advocate for new legislation (Texas has NO legal protection for GT or 2e kids)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For more about legislative advocacy, contact Felicia: </a:t>
            </a:r>
          </a:p>
          <a:p>
            <a:pPr lvl="1" indent="0">
              <a:buNone/>
            </a:pPr>
            <a:r>
              <a:rPr lang="en-US" dirty="0">
                <a:solidFill>
                  <a:srgbClr val="0070C0"/>
                </a:solidFill>
              </a:rPr>
              <a:t>https://fmiyakawaadvocate.com/</a:t>
            </a:r>
          </a:p>
        </p:txBody>
      </p:sp>
    </p:spTree>
    <p:extLst>
      <p:ext uri="{BB962C8B-B14F-4D97-AF65-F5344CB8AC3E}">
        <p14:creationId xmlns:p14="http://schemas.microsoft.com/office/powerpoint/2010/main" val="429246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District Parent Advisory Councils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TENT (Twice-Exceptional Network of Texas)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PATH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Texas Parent to Parent 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Disability Rights Texas</a:t>
            </a:r>
          </a:p>
        </p:txBody>
      </p:sp>
    </p:spTree>
    <p:extLst>
      <p:ext uri="{BB962C8B-B14F-4D97-AF65-F5344CB8AC3E}">
        <p14:creationId xmlns:p14="http://schemas.microsoft.com/office/powerpoint/2010/main" val="210827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15000" cy="685482"/>
          </a:xfrm>
        </p:spPr>
        <p:txBody>
          <a:bodyPr/>
          <a:lstStyle/>
          <a:p>
            <a:r>
              <a:rPr lang="en-US" dirty="0"/>
              <a:t>What is tent?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3291840" cy="4525963"/>
          </a:xfrm>
        </p:spPr>
        <p:txBody>
          <a:bodyPr/>
          <a:lstStyle/>
          <a:p>
            <a:r>
              <a:rPr lang="en-US" sz="3200" dirty="0"/>
              <a:t>T</a:t>
            </a:r>
            <a:r>
              <a:rPr lang="en-US" dirty="0"/>
              <a:t>wice</a:t>
            </a:r>
          </a:p>
          <a:p>
            <a:r>
              <a:rPr lang="en-US" sz="3200" dirty="0"/>
              <a:t>E</a:t>
            </a:r>
            <a:r>
              <a:rPr lang="en-US" dirty="0"/>
              <a:t>xceptional</a:t>
            </a:r>
          </a:p>
          <a:p>
            <a:r>
              <a:rPr lang="en-US" sz="3200" dirty="0"/>
              <a:t>N</a:t>
            </a:r>
            <a:r>
              <a:rPr lang="en-US" dirty="0"/>
              <a:t>etwork of</a:t>
            </a:r>
          </a:p>
          <a:p>
            <a:r>
              <a:rPr lang="en-US" sz="3200" dirty="0"/>
              <a:t>T</a:t>
            </a:r>
            <a:r>
              <a:rPr lang="en-US" dirty="0"/>
              <a:t>exas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819400" y="1066800"/>
            <a:ext cx="5943600" cy="4525963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/>
              <a:t>Formed in 2015 by parents of 2e kids in RRISD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We gather to support each other, share knowledge about advocacy and state / local policy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Goals: legislative advocacy, school advocacy, community education about 2e, continued parent support  </a:t>
            </a:r>
          </a:p>
        </p:txBody>
      </p:sp>
      <p:pic>
        <p:nvPicPr>
          <p:cNvPr id="3" name="Picture 2" descr="TENTlogo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724400"/>
            <a:ext cx="481557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0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14082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53340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b="0" dirty="0"/>
              <a:t>Idaho Department of Education, Twice Exceptional Manual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Montgomery County (Maryland) Public Schools, Twice Exceptional Students: A Staff Guidebook</a:t>
            </a:r>
          </a:p>
          <a:p>
            <a:pPr marL="342900" indent="-342900">
              <a:buFont typeface="Arial"/>
              <a:buChar char="•"/>
            </a:pPr>
            <a:r>
              <a:rPr lang="en-US" b="0" i="1" dirty="0"/>
              <a:t>Twice-Exceptional Gifted Children: Understanding, Teaching, and Counseling Gifted Students </a:t>
            </a:r>
            <a:r>
              <a:rPr lang="en-US" b="0" dirty="0"/>
              <a:t>by Beverly Trail</a:t>
            </a:r>
          </a:p>
          <a:p>
            <a:pPr marL="342900" indent="-342900">
              <a:buFont typeface="Arial"/>
              <a:buChar char="•"/>
            </a:pPr>
            <a:r>
              <a:rPr lang="en-US" b="0" i="1" dirty="0"/>
              <a:t>The Mislabeled Child: Looking Beyond Behavior to Find the True Sources and Solutions for Children's Learning Challenges </a:t>
            </a:r>
            <a:r>
              <a:rPr lang="en-US" b="0" dirty="0"/>
              <a:t>by Brock </a:t>
            </a:r>
            <a:r>
              <a:rPr lang="en-US" b="0" dirty="0" err="1"/>
              <a:t>Eide</a:t>
            </a:r>
            <a:endParaRPr lang="en-US" b="0" dirty="0"/>
          </a:p>
          <a:p>
            <a:pPr marL="342900" indent="-342900">
              <a:buFont typeface="Arial"/>
              <a:buChar char="•"/>
            </a:pPr>
            <a:r>
              <a:rPr lang="en-US" b="0" dirty="0"/>
              <a:t>2e Newsletter (</a:t>
            </a:r>
            <a:r>
              <a:rPr lang="en-US" b="0" dirty="0">
                <a:hlinkClick r:id="rId2"/>
              </a:rPr>
              <a:t>http://www.2enewsletter.com</a:t>
            </a:r>
            <a:r>
              <a:rPr lang="en-US" b="0" dirty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b="0" i="1" dirty="0"/>
              <a:t>If This Is A Gift Can I Send It Back? : Surviving in the Land of the Gifted and Twice Exceptional </a:t>
            </a:r>
            <a:r>
              <a:rPr lang="en-US" b="0" dirty="0"/>
              <a:t>by Jen Merrill</a:t>
            </a:r>
          </a:p>
          <a:p>
            <a:pPr marL="342900" indent="-342900">
              <a:buFont typeface="Arial"/>
              <a:buChar char="•"/>
            </a:pPr>
            <a:r>
              <a:rPr lang="en-US" b="0" i="1" dirty="0"/>
              <a:t>Equity in Gifted/Talented (G/T) Education </a:t>
            </a:r>
            <a:r>
              <a:rPr lang="en-US" b="0" dirty="0"/>
              <a:t>(</a:t>
            </a:r>
            <a:r>
              <a:rPr lang="en-US" b="0" dirty="0">
                <a:hlinkClick r:id="rId3"/>
              </a:rPr>
              <a:t>http://www.gtequity.org</a:t>
            </a:r>
            <a:r>
              <a:rPr lang="en-US" b="0" dirty="0"/>
              <a:t>; website sponsored by Texas Education Agency)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National Center for Learning Disabilities (</a:t>
            </a:r>
            <a:r>
              <a:rPr lang="en-US" b="0" dirty="0" err="1"/>
              <a:t>ld.org</a:t>
            </a:r>
            <a:r>
              <a:rPr lang="en-US" b="0" dirty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S. Baum, </a:t>
            </a:r>
            <a:r>
              <a:rPr lang="en-US" b="0" i="1" dirty="0"/>
              <a:t>Gifted but Learning Disabled</a:t>
            </a:r>
            <a:r>
              <a:rPr lang="en-US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2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4400" dirty="0"/>
              <a:t>Contact us</a:t>
            </a:r>
            <a:endParaRPr lang="en-AU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4199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600" dirty="0">
                <a:solidFill>
                  <a:schemeClr val="accent3">
                    <a:lumMod val="75000"/>
                  </a:schemeClr>
                </a:solidFill>
              </a:rPr>
              <a:t>On the Web: Tent2e.weebly.com</a:t>
            </a:r>
          </a:p>
          <a:p>
            <a:pPr marL="0" indent="0">
              <a:buNone/>
            </a:pPr>
            <a:endParaRPr lang="en-AU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AU" sz="2600" dirty="0">
                <a:solidFill>
                  <a:schemeClr val="accent3">
                    <a:lumMod val="75000"/>
                  </a:schemeClr>
                </a:solidFill>
              </a:rPr>
              <a:t>By email:</a:t>
            </a:r>
          </a:p>
          <a:p>
            <a:pPr marL="800100" lvl="1" indent="-342900">
              <a:buFont typeface="Arial"/>
              <a:buChar char="•"/>
            </a:pPr>
            <a:r>
              <a:rPr lang="en-AU" dirty="0">
                <a:solidFill>
                  <a:schemeClr val="accent3">
                    <a:lumMod val="75000"/>
                  </a:schemeClr>
                </a:solidFill>
              </a:rPr>
              <a:t>Colette Hammons (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coletteh2002@yahoo.com)</a:t>
            </a:r>
            <a:endParaRPr lang="en-AU" dirty="0">
              <a:solidFill>
                <a:schemeClr val="accent3">
                  <a:lumMod val="75000"/>
                </a:schemeClr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AU" dirty="0">
                <a:solidFill>
                  <a:schemeClr val="accent3">
                    <a:lumMod val="75000"/>
                  </a:schemeClr>
                </a:solidFill>
              </a:rPr>
              <a:t>Heather </a:t>
            </a:r>
            <a:r>
              <a:rPr lang="en-AU" dirty="0" err="1">
                <a:solidFill>
                  <a:schemeClr val="accent3">
                    <a:lumMod val="75000"/>
                  </a:schemeClr>
                </a:solidFill>
              </a:rPr>
              <a:t>Hanlin</a:t>
            </a:r>
            <a:r>
              <a:rPr lang="en-AU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heatherhanlin@gmail.com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n-AU" dirty="0">
              <a:solidFill>
                <a:schemeClr val="accent3">
                  <a:lumMod val="75000"/>
                </a:schemeClr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AU" dirty="0">
                <a:solidFill>
                  <a:schemeClr val="accent3">
                    <a:lumMod val="75000"/>
                  </a:schemeClr>
                </a:solidFill>
              </a:rPr>
              <a:t>Felicia Miyakawa (</a:t>
            </a:r>
            <a:r>
              <a:rPr lang="en-AU" dirty="0" err="1">
                <a:solidFill>
                  <a:schemeClr val="accent3">
                    <a:lumMod val="75000"/>
                  </a:schemeClr>
                </a:solidFill>
              </a:rPr>
              <a:t>FMMiyakawa@gmail.com</a:t>
            </a:r>
            <a:r>
              <a:rPr lang="en-AU" dirty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dirty="0"/>
              <a:t> </a:t>
            </a:r>
          </a:p>
        </p:txBody>
      </p:sp>
      <p:pic>
        <p:nvPicPr>
          <p:cNvPr id="4" name="Picture 3" descr="FB-FindUsonFacebook-online-102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10200"/>
            <a:ext cx="3505200" cy="6674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6096000"/>
            <a:ext cx="4793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TENT-Twice Exceptional Network of Texas</a:t>
            </a:r>
          </a:p>
        </p:txBody>
      </p:sp>
    </p:spTree>
    <p:extLst>
      <p:ext uri="{BB962C8B-B14F-4D97-AF65-F5344CB8AC3E}">
        <p14:creationId xmlns:p14="http://schemas.microsoft.com/office/powerpoint/2010/main" val="10119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2e?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2438400"/>
            <a:ext cx="7612565" cy="264687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Simply put: 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Intellectual Giftedness +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Learning Disability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=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Twice Exceptional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42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90282"/>
          </a:xfrm>
        </p:spPr>
        <p:txBody>
          <a:bodyPr/>
          <a:lstStyle/>
          <a:p>
            <a:r>
              <a:rPr lang="en-US" dirty="0"/>
              <a:t>What is 2e?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48307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b="0" dirty="0"/>
              <a:t>High intelligence coupled with: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Learning Disabilities (dyslexia, dysgraphia, auditory processing disorder, etc.)</a:t>
            </a:r>
          </a:p>
          <a:p>
            <a:pPr marL="800100" lvl="1" indent="-342900">
              <a:buFont typeface="Arial"/>
              <a:buChar char="•"/>
            </a:pPr>
            <a:r>
              <a:rPr lang="en-US" b="0" dirty="0"/>
              <a:t>ADHD / ADD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Autism</a:t>
            </a:r>
          </a:p>
          <a:p>
            <a:pPr marL="800100" lvl="1" indent="-342900">
              <a:buFont typeface="Arial"/>
              <a:buChar char="•"/>
            </a:pPr>
            <a:r>
              <a:rPr lang="en-US" b="0" dirty="0"/>
              <a:t>Emotional or behavioral problems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And many other possibilities</a:t>
            </a:r>
          </a:p>
        </p:txBody>
      </p:sp>
      <p:pic>
        <p:nvPicPr>
          <p:cNvPr id="4" name="Picture 3" descr="strengthsnee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191000"/>
            <a:ext cx="4732760" cy="242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05800" cy="1752282"/>
          </a:xfrm>
        </p:spPr>
        <p:txBody>
          <a:bodyPr>
            <a:normAutofit/>
          </a:bodyPr>
          <a:lstStyle/>
          <a:p>
            <a:r>
              <a:rPr lang="en-US" dirty="0"/>
              <a:t>Why worry about these kids in particular?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133600"/>
            <a:ext cx="4693920" cy="4525963"/>
          </a:xfrm>
        </p:spPr>
        <p:txBody>
          <a:bodyPr>
            <a:noAutofit/>
          </a:bodyPr>
          <a:lstStyle/>
          <a:p>
            <a:r>
              <a:rPr lang="en-US" sz="2200" dirty="0"/>
              <a:t>1. Potential</a:t>
            </a:r>
          </a:p>
          <a:p>
            <a:r>
              <a:rPr lang="en-US" sz="2200" dirty="0"/>
              <a:t>“</a:t>
            </a:r>
            <a:r>
              <a:rPr lang="en-US" sz="2200" b="0" dirty="0"/>
              <a:t>Children at the far end of the IQ spectrum have the potential to take a number of life and career paths or to break new ground because of their innate abilities, but learning differences may severely limit their potential if not remediated, </a:t>
            </a:r>
            <a:r>
              <a:rPr lang="en-US" sz="2200" b="0" dirty="0" err="1"/>
              <a:t>scaffolded</a:t>
            </a:r>
            <a:r>
              <a:rPr lang="en-US" sz="2200" b="0" dirty="0"/>
              <a:t> and supported.</a:t>
            </a:r>
            <a:r>
              <a:rPr lang="en-US" sz="2200" b="0" i="1" dirty="0"/>
              <a:t> </a:t>
            </a:r>
            <a:r>
              <a:rPr lang="en-US" sz="2000" b="0" i="1" dirty="0"/>
              <a:t>-Gifted Homeschoolers Forum brochure, “Twice Exceptional: Smart Kids with Learning Differences”</a:t>
            </a:r>
          </a:p>
          <a:p>
            <a:endParaRPr lang="en-US" sz="1600" i="1" dirty="0"/>
          </a:p>
          <a:p>
            <a:endParaRPr lang="en-US" i="1" dirty="0"/>
          </a:p>
        </p:txBody>
      </p:sp>
      <p:pic>
        <p:nvPicPr>
          <p:cNvPr id="5" name="Picture 4" descr="book stai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200400"/>
            <a:ext cx="3660201" cy="274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5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05800" cy="1371600"/>
          </a:xfrm>
        </p:spPr>
        <p:txBody>
          <a:bodyPr>
            <a:normAutofit/>
          </a:bodyPr>
          <a:lstStyle/>
          <a:p>
            <a:r>
              <a:rPr lang="en-US" dirty="0"/>
              <a:t>Why worry about these kids in particular?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133600"/>
            <a:ext cx="4617720" cy="3967163"/>
          </a:xfrm>
        </p:spPr>
        <p:txBody>
          <a:bodyPr>
            <a:noAutofit/>
          </a:bodyPr>
          <a:lstStyle/>
          <a:p>
            <a:r>
              <a:rPr lang="en-US" sz="2400" dirty="0"/>
              <a:t>2. Civil Rights: </a:t>
            </a:r>
          </a:p>
          <a:p>
            <a:r>
              <a:rPr lang="en-US" sz="2400" b="0" dirty="0"/>
              <a:t>Like all children, 2e kids have the right to a Free and </a:t>
            </a:r>
            <a:r>
              <a:rPr lang="en-US" sz="2400" b="0" u="sng" dirty="0"/>
              <a:t>Appropriate</a:t>
            </a:r>
            <a:r>
              <a:rPr lang="en-US" sz="2400" b="0" dirty="0"/>
              <a:t> Public Education</a:t>
            </a:r>
          </a:p>
        </p:txBody>
      </p:sp>
      <p:pic>
        <p:nvPicPr>
          <p:cNvPr id="6" name="Picture 5" descr="FA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828800"/>
            <a:ext cx="3238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2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05800" cy="1371600"/>
          </a:xfrm>
        </p:spPr>
        <p:txBody>
          <a:bodyPr>
            <a:normAutofit/>
          </a:bodyPr>
          <a:lstStyle/>
          <a:p>
            <a:r>
              <a:rPr lang="en-US" dirty="0"/>
              <a:t>Why worry about these kids in particular?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133600"/>
            <a:ext cx="4617720" cy="3967163"/>
          </a:xfrm>
        </p:spPr>
        <p:txBody>
          <a:bodyPr>
            <a:noAutofit/>
          </a:bodyPr>
          <a:lstStyle/>
          <a:p>
            <a:r>
              <a:rPr lang="en-US" sz="2400" dirty="0"/>
              <a:t>3. Community Resources: </a:t>
            </a:r>
          </a:p>
          <a:p>
            <a:r>
              <a:rPr lang="en-US" sz="2400" b="0" dirty="0"/>
              <a:t>Needs met = less struggle</a:t>
            </a:r>
          </a:p>
          <a:p>
            <a:r>
              <a:rPr lang="en-US" sz="2400" b="0" dirty="0"/>
              <a:t>Needs unmet</a:t>
            </a:r>
          </a:p>
          <a:p>
            <a:pPr lvl="1"/>
            <a:r>
              <a:rPr lang="en-US" sz="2000" b="0" dirty="0"/>
              <a:t>Inappropriate coping strategies</a:t>
            </a:r>
          </a:p>
          <a:p>
            <a:pPr lvl="1"/>
            <a:r>
              <a:rPr lang="en-US" sz="2000" b="0" dirty="0"/>
              <a:t>Time and energy used ineffectively (at home and school)</a:t>
            </a:r>
          </a:p>
          <a:p>
            <a:pPr lvl="1"/>
            <a:r>
              <a:rPr lang="en-US" sz="2000" b="0" dirty="0"/>
              <a:t>Long term community outcomes</a:t>
            </a:r>
          </a:p>
        </p:txBody>
      </p:sp>
    </p:spTree>
    <p:extLst>
      <p:ext uri="{BB962C8B-B14F-4D97-AF65-F5344CB8AC3E}">
        <p14:creationId xmlns:p14="http://schemas.microsoft.com/office/powerpoint/2010/main" val="5701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82000" cy="1371600"/>
          </a:xfrm>
        </p:spPr>
        <p:txBody>
          <a:bodyPr>
            <a:normAutofit/>
          </a:bodyPr>
          <a:lstStyle/>
          <a:p>
            <a:r>
              <a:rPr lang="en-US" sz="3000" dirty="0"/>
              <a:t>How many 2e students are there?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74801"/>
            <a:ext cx="4693920" cy="32258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/>
              <a:t>How many students in gifted programs also have a learning disability?</a:t>
            </a:r>
          </a:p>
          <a:p>
            <a:pPr marL="800100" lvl="1" indent="-342900">
              <a:buFont typeface="Arial"/>
              <a:buChar char="•"/>
            </a:pPr>
            <a:endParaRPr lang="en-US" sz="2000" dirty="0"/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6%-10% gifted students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About 19% of gifted students also have learning disabilities. *</a:t>
            </a:r>
          </a:p>
          <a:p>
            <a:pPr marL="800100" lvl="1" indent="-342900">
              <a:buFont typeface="Arial"/>
              <a:buChar char="•"/>
            </a:pPr>
            <a:endParaRPr lang="en-US" sz="2000" dirty="0"/>
          </a:p>
          <a:p>
            <a:pPr marL="800100" lvl="1" indent="-342900">
              <a:buFont typeface="Arial"/>
              <a:buChar char="•"/>
            </a:pPr>
            <a:endParaRPr lang="en-US" sz="2000" dirty="0"/>
          </a:p>
          <a:p>
            <a:pPr marL="800100" lvl="1" indent="-342900">
              <a:buFont typeface="Arial"/>
              <a:buChar char="•"/>
            </a:pPr>
            <a:endParaRPr lang="en-US" sz="2000" dirty="0"/>
          </a:p>
          <a:p>
            <a:pPr marL="800100" lvl="1" indent="-342900">
              <a:buFont typeface="Arial"/>
              <a:buChar char="•"/>
            </a:pPr>
            <a:endParaRPr lang="en-US" sz="2000" dirty="0"/>
          </a:p>
          <a:p>
            <a:pPr marL="800100" lvl="1" indent="-342900">
              <a:buFont typeface="Arial"/>
              <a:buChar char="•"/>
            </a:pPr>
            <a:endParaRPr lang="en-US" sz="2000" dirty="0"/>
          </a:p>
          <a:p>
            <a:pPr lvl="1" indent="0">
              <a:buNone/>
            </a:pPr>
            <a:r>
              <a:rPr lang="en-US" sz="1600" dirty="0"/>
              <a:t>*</a:t>
            </a:r>
            <a:r>
              <a:rPr lang="en-US" sz="1600" dirty="0">
                <a:latin typeface="Arial" charset="0"/>
              </a:rPr>
              <a:t>Karen Smart, “Thinking Smart about Twice Exceptional Learners”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88939723"/>
              </p:ext>
            </p:extLst>
          </p:nvPr>
        </p:nvGraphicFramePr>
        <p:xfrm>
          <a:off x="5089525" y="1574800"/>
          <a:ext cx="329247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789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34400" cy="838200"/>
          </a:xfrm>
        </p:spPr>
        <p:txBody>
          <a:bodyPr>
            <a:normAutofit/>
          </a:bodyPr>
          <a:lstStyle/>
          <a:p>
            <a:r>
              <a:rPr lang="en-US" sz="3000" dirty="0"/>
              <a:t>How many 2e students are there?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81" y="914400"/>
            <a:ext cx="5392719" cy="57912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200" dirty="0"/>
              <a:t>How many students who receive </a:t>
            </a:r>
            <a:r>
              <a:rPr lang="en-US" sz="2200" dirty="0" err="1"/>
              <a:t>SpEd</a:t>
            </a:r>
            <a:r>
              <a:rPr lang="en-US" sz="2200" dirty="0"/>
              <a:t> services are also gifted?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 13% of students in public schools are served by IDEA*</a:t>
            </a:r>
          </a:p>
          <a:p>
            <a:pPr lvl="1" indent="0">
              <a:buNone/>
            </a:pPr>
            <a:endParaRPr lang="en-US" sz="1800" dirty="0"/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 6% are also gifted (2e)**  (2006)</a:t>
            </a:r>
          </a:p>
          <a:p>
            <a:pPr marL="800100" lvl="1" indent="-342900">
              <a:buFont typeface="Arial"/>
              <a:buChar char="•"/>
            </a:pPr>
            <a:endParaRPr lang="en-US" sz="2000" dirty="0"/>
          </a:p>
          <a:p>
            <a:pPr lvl="1" indent="0">
              <a:buNone/>
            </a:pPr>
            <a:endParaRPr lang="en-US" sz="1800" dirty="0"/>
          </a:p>
          <a:p>
            <a:pPr marL="742950" lvl="1" indent="-285750"/>
            <a:endParaRPr lang="en-US" sz="1800" dirty="0"/>
          </a:p>
          <a:p>
            <a:pPr lvl="1" indent="0">
              <a:buNone/>
            </a:pPr>
            <a:r>
              <a:rPr lang="en-US" sz="1600" dirty="0"/>
              <a:t>*</a:t>
            </a:r>
            <a:r>
              <a:rPr lang="en-US" sz="1600" dirty="0">
                <a:latin typeface="Arial" charset="0"/>
              </a:rPr>
              <a:t>The National Center for Educational Statistics , May 2016</a:t>
            </a:r>
          </a:p>
          <a:p>
            <a:pPr lvl="1" indent="0">
              <a:buNone/>
            </a:pPr>
            <a:r>
              <a:rPr lang="en-US" sz="1600" dirty="0">
                <a:latin typeface="Arial" charset="0"/>
              </a:rPr>
              <a:t>**National Education Association, The Twice Exceptional Dilemma (2006)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76771335"/>
              </p:ext>
            </p:extLst>
          </p:nvPr>
        </p:nvGraphicFramePr>
        <p:xfrm>
          <a:off x="5029200" y="1828800"/>
          <a:ext cx="38100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86400" y="5334000"/>
            <a:ext cx="281940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b="1" dirty="0"/>
              <a:t>Note</a:t>
            </a:r>
            <a:r>
              <a:rPr lang="en-US" dirty="0"/>
              <a:t>: 504 plans are not included in these estimates.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55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4071</TotalTime>
  <Words>1162</Words>
  <Application>Microsoft Office PowerPoint</Application>
  <PresentationFormat>On-screen Show (4:3)</PresentationFormat>
  <Paragraphs>194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Arial Black</vt:lpstr>
      <vt:lpstr>Calibri</vt:lpstr>
      <vt:lpstr>Essential</vt:lpstr>
      <vt:lpstr> Support and Advocacy for Twice-Exceptional Students </vt:lpstr>
      <vt:lpstr>What is tent?</vt:lpstr>
      <vt:lpstr>What is 2e?</vt:lpstr>
      <vt:lpstr>What is 2e?</vt:lpstr>
      <vt:lpstr>Why worry about these kids in particular?</vt:lpstr>
      <vt:lpstr>Why worry about these kids in particular?</vt:lpstr>
      <vt:lpstr>Why worry about these kids in particular?</vt:lpstr>
      <vt:lpstr>How many 2e students are there?</vt:lpstr>
      <vt:lpstr>How many 2e students are there?</vt:lpstr>
      <vt:lpstr>Actual Data </vt:lpstr>
      <vt:lpstr>But a caveat about this data</vt:lpstr>
      <vt:lpstr>3 Types of 2e Students</vt:lpstr>
      <vt:lpstr>3 Types of 2e Students</vt:lpstr>
      <vt:lpstr>3 Types of 2e Students</vt:lpstr>
      <vt:lpstr>Long term Impacts of “Masking”</vt:lpstr>
      <vt:lpstr>Is your student 2e?  What to Look for:</vt:lpstr>
      <vt:lpstr>Advocating for YOUR 2e kid(s)</vt:lpstr>
      <vt:lpstr>Advocating for 2e kids, the big picture</vt:lpstr>
      <vt:lpstr>Local resources</vt:lpstr>
      <vt:lpstr>Resources</vt:lpstr>
      <vt:lpstr> Contact us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Mizell</dc:creator>
  <cp:lastModifiedBy>user</cp:lastModifiedBy>
  <cp:revision>139</cp:revision>
  <cp:lastPrinted>2016-09-19T16:06:00Z</cp:lastPrinted>
  <dcterms:created xsi:type="dcterms:W3CDTF">2016-03-30T02:57:50Z</dcterms:created>
  <dcterms:modified xsi:type="dcterms:W3CDTF">2017-02-25T02:02:56Z</dcterms:modified>
</cp:coreProperties>
</file>