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8" r:id="rId2"/>
    <p:sldId id="342" r:id="rId3"/>
    <p:sldId id="347" r:id="rId4"/>
    <p:sldId id="343" r:id="rId5"/>
    <p:sldId id="371" r:id="rId6"/>
    <p:sldId id="372" r:id="rId7"/>
    <p:sldId id="378" r:id="rId8"/>
    <p:sldId id="348" r:id="rId9"/>
    <p:sldId id="374" r:id="rId10"/>
    <p:sldId id="365" r:id="rId11"/>
    <p:sldId id="375" r:id="rId12"/>
    <p:sldId id="366" r:id="rId13"/>
    <p:sldId id="354" r:id="rId14"/>
    <p:sldId id="361" r:id="rId15"/>
    <p:sldId id="362" r:id="rId16"/>
    <p:sldId id="363" r:id="rId17"/>
    <p:sldId id="364" r:id="rId18"/>
    <p:sldId id="345" r:id="rId19"/>
    <p:sldId id="367" r:id="rId20"/>
    <p:sldId id="346" r:id="rId21"/>
    <p:sldId id="376" r:id="rId22"/>
    <p:sldId id="368" r:id="rId23"/>
    <p:sldId id="358" r:id="rId24"/>
    <p:sldId id="377" r:id="rId25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estimating 2e numbers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GT only</c:v>
                </c:pt>
                <c:pt idx="1">
                  <c:v>GT with LD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46-49B4-9E7C-C8E0D8FF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32283464566899"/>
          <c:y val="9.0374753937007904E-2"/>
          <c:w val="0.53558349737532795"/>
          <c:h val="0.80337524606299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estimating 2e populations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SpEd / IDEA</c:v>
                </c:pt>
                <c:pt idx="1">
                  <c:v>SpEd + GT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3-4507-83E2-F584FAC3B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969999999999999"/>
          <c:y val="0.33549294619422598"/>
          <c:w val="0.28696666666666698"/>
          <c:h val="0.300616055068588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2015-16 RRISD enrollment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Gen ed (44,962)</c:v>
                </c:pt>
                <c:pt idx="1">
                  <c:v>SpEd services (5,784 + 369)</c:v>
                </c:pt>
                <c:pt idx="2">
                  <c:v>2e (369)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41175</c:v>
                </c:pt>
                <c:pt idx="1">
                  <c:v>5784</c:v>
                </c:pt>
                <c:pt idx="2">
                  <c:v>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8A-41D5-8C85-C4D08C606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5686274509803E-2"/>
          <c:y val="0.16800877024518299"/>
          <c:w val="0.55339766352735298"/>
          <c:h val="0.68837270341207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Gen ed (29,643)</c:v>
                </c:pt>
                <c:pt idx="1">
                  <c:v>SpEd services (4202+268)</c:v>
                </c:pt>
                <c:pt idx="2">
                  <c:v>2e (268)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29643</c:v>
                </c:pt>
                <c:pt idx="1">
                  <c:v>4202</c:v>
                </c:pt>
                <c:pt idx="2">
                  <c:v>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D8-433E-9434-717AB281F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96998031496094"/>
          <c:y val="6.5460519634327904E-2"/>
          <c:w val="0.38925224190726199"/>
          <c:h val="0.869078960731344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Gen ed (19,106)</c:v>
                </c:pt>
                <c:pt idx="1">
                  <c:v>SpEd services (2,881+173)</c:v>
                </c:pt>
                <c:pt idx="2">
                  <c:v>2e (173)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19106</c:v>
                </c:pt>
                <c:pt idx="1">
                  <c:v>2881</c:v>
                </c:pt>
                <c:pt idx="2">
                  <c:v>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4-4C6D-BBED-B1930594F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96998031496094"/>
          <c:y val="6.5460519634327904E-2"/>
          <c:w val="0.38925224190726199"/>
          <c:h val="0.869078960731344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 AISD enrollment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Gen ed (72,762)</c:v>
                </c:pt>
                <c:pt idx="1">
                  <c:v>SpEd services (10,220+652)</c:v>
                </c:pt>
                <c:pt idx="2">
                  <c:v>2e (652)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72762</c:v>
                </c:pt>
                <c:pt idx="1">
                  <c:v>10220</c:v>
                </c:pt>
                <c:pt idx="2">
                  <c:v>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0-459B-A916-C1B47E001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28571428571397"/>
          <c:y val="6.5460519634327904E-2"/>
          <c:w val="0.38690476190476197"/>
          <c:h val="0.869078960731344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0.27273</cdr:x>
      <cdr:y>0.65116</cdr:y>
    </cdr:from>
    <cdr:to>
      <cdr:x>0.70909</cdr:x>
      <cdr:y>0.93023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2133600"/>
          <a:ext cx="1828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RRISD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0.22034</cdr:x>
      <cdr:y>0.65482</cdr:y>
    </cdr:from>
    <cdr:to>
      <cdr:x>0.42373</cdr:x>
      <cdr:y>0.89293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Leander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0.23077</cdr:x>
      <cdr:y>0.68293</cdr:y>
    </cdr:from>
    <cdr:to>
      <cdr:x>0.46154</cdr:x>
      <cdr:y>0.97561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AISD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21B6-9B8A-482E-B603-66D5F8AF1371}" type="datetimeFigureOut">
              <a:rPr lang="en-US"/>
              <a:t>9/23/2016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54113"/>
            <a:ext cx="41592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6798-5E06-4884-A3AB-005B0F1B080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</a:t>
            </a:r>
            <a:r>
              <a:rPr lang="en-US" baseline="0" dirty="0"/>
              <a:t> here from RRISD website, Leander ISD website, Eanes ISD website, and AISD Fact sheet (all 2015-2016 enrollment figures)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1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examples: superior vocabulary but difficulty with spelling, handwriting and / or written expression; Excellent leadership skills, but inconsistent response to auditory instructions / information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9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-with new ESSA, more admin going back to state level. This will be a key year when it comes to adding to and revising state statutes.</a:t>
            </a:r>
            <a:r>
              <a:rPr lang="en-US" baseline="0" dirty="0"/>
              <a:t> Contact Felicia (fmmiyakawa@gmail.com) if you want to help with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E2A636-9A35-4181-ADB6-FF61DD1442B5}" type="datetimeFigureOut">
              <a:rPr lang="en-AU" smtClean="0"/>
              <a:t>23/09/2016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FF1173E-3A5A-41AC-BB2D-FD7AA0200E3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MMiyakawa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equity.org" TargetMode="External"/><Relationship Id="rId2" Type="http://schemas.openxmlformats.org/officeDocument/2006/relationships/hyperlink" Target="http://www.2enewsletter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4400" dirty="0"/>
              <a:t>Support and Advocacy for Twice-Exceptional Students 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599"/>
            <a:ext cx="8229600" cy="25149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dirty="0"/>
              <a:t>Colette Hammons, Heather Hanlin, and Felicia Miyakawa</a:t>
            </a:r>
          </a:p>
          <a:p>
            <a:pPr marL="0" indent="0" algn="ctr">
              <a:buNone/>
            </a:pPr>
            <a:r>
              <a:rPr lang="en-AU" dirty="0"/>
              <a:t>TENT: Twice-Exceptional Network of Texas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PATH Symposium</a:t>
            </a:r>
          </a:p>
          <a:p>
            <a:pPr marL="0" indent="0" algn="ctr">
              <a:buNone/>
            </a:pPr>
            <a:r>
              <a:rPr lang="en-AU" dirty="0"/>
              <a:t>September 24, 2016</a:t>
            </a:r>
          </a:p>
        </p:txBody>
      </p:sp>
    </p:spTree>
    <p:extLst>
      <p:ext uri="{BB962C8B-B14F-4D97-AF65-F5344CB8AC3E}">
        <p14:creationId xmlns:p14="http://schemas.microsoft.com/office/powerpoint/2010/main" val="31617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6600" y="1828800"/>
            <a:ext cx="511175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would local school districts look like if we apply </a:t>
            </a:r>
            <a:endParaRPr lang="en-US" b="0" dirty="0"/>
          </a:p>
          <a:p>
            <a:r>
              <a:rPr lang="en-US" dirty="0"/>
              <a:t>13%  IDEA and </a:t>
            </a:r>
            <a:endParaRPr lang="en-US" b="0" dirty="0"/>
          </a:p>
          <a:p>
            <a:r>
              <a:rPr lang="en-US" dirty="0"/>
              <a:t>6%  gifted (2e)?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2e by the numbers</a:t>
            </a:r>
          </a:p>
        </p:txBody>
      </p:sp>
      <p:pic>
        <p:nvPicPr>
          <p:cNvPr id="7" name="Picture 6" descr="Question-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772547" cy="27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31329"/>
              </p:ext>
            </p:extLst>
          </p:nvPr>
        </p:nvGraphicFramePr>
        <p:xfrm>
          <a:off x="228600" y="152400"/>
          <a:ext cx="396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760490"/>
              </p:ext>
            </p:extLst>
          </p:nvPr>
        </p:nvGraphicFramePr>
        <p:xfrm>
          <a:off x="4495800" y="1524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07962"/>
              </p:ext>
            </p:extLst>
          </p:nvPr>
        </p:nvGraphicFramePr>
        <p:xfrm>
          <a:off x="228600" y="3505200"/>
          <a:ext cx="396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5486400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Eanes</a:t>
            </a: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56935"/>
              </p:ext>
            </p:extLst>
          </p:nvPr>
        </p:nvGraphicFramePr>
        <p:xfrm>
          <a:off x="4495800" y="35052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584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e pie.jpg"/>
          <p:cNvPicPr>
            <a:picLocks noChangeAspect="1"/>
          </p:cNvPicPr>
          <p:nvPr/>
        </p:nvPicPr>
        <p:blipFill rotWithShape="1">
          <a:blip r:embed="rId2"/>
          <a:srcRect t="-447" r="15848" b="700"/>
          <a:stretch/>
        </p:blipFill>
        <p:spPr>
          <a:xfrm>
            <a:off x="4931632" y="1280160"/>
            <a:ext cx="3566160" cy="265176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according to national averages…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373563"/>
          </a:xfrm>
        </p:spPr>
        <p:txBody>
          <a:bodyPr/>
          <a:lstStyle/>
          <a:p>
            <a:r>
              <a:rPr lang="en-US" sz="4800" dirty="0" smtClean="0"/>
              <a:t>1,462 </a:t>
            </a:r>
            <a:r>
              <a:rPr lang="en-US" sz="4800" dirty="0"/>
              <a:t>2e </a:t>
            </a:r>
            <a:r>
              <a:rPr lang="en-US" sz="4800" dirty="0" smtClean="0"/>
              <a:t>kids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So are </a:t>
            </a:r>
            <a:r>
              <a:rPr lang="en-US" sz="4000" dirty="0" smtClean="0"/>
              <a:t>they being </a:t>
            </a:r>
            <a:r>
              <a:rPr lang="en-US" sz="4000" dirty="0"/>
              <a:t>identified?</a:t>
            </a:r>
          </a:p>
        </p:txBody>
      </p:sp>
    </p:spTree>
    <p:extLst>
      <p:ext uri="{BB962C8B-B14F-4D97-AF65-F5344CB8AC3E}">
        <p14:creationId xmlns:p14="http://schemas.microsoft.com/office/powerpoint/2010/main" val="22050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8795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Students served by IDEA in 2014-2015*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State Average: 8.5%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RRISD: 8.5%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Leander ISD: 9.7%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Eanes ISD: 7.9%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Austin ISD: 9.9% (rose to 10.2% last year)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Pflugerville ISD: 10.1%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Del Valle ISD: 9.2%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Lake Travis ISD: 7.0%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Georgetown ISD: 8.7%</a:t>
            </a:r>
          </a:p>
          <a:p>
            <a:pPr marL="800100" lvl="1" indent="-342900">
              <a:buFont typeface="Arial"/>
              <a:buChar char="•"/>
            </a:pPr>
            <a:r>
              <a:rPr lang="en-US" sz="2300" dirty="0"/>
              <a:t>Hutto ISD: 9.2%</a:t>
            </a:r>
          </a:p>
          <a:p>
            <a:endParaRPr lang="en-US" sz="2600" dirty="0"/>
          </a:p>
          <a:p>
            <a:endParaRPr lang="en-US" sz="3200" dirty="0"/>
          </a:p>
          <a:p>
            <a:r>
              <a:rPr lang="en-US" sz="2000" dirty="0"/>
              <a:t>*Source: TEA Reports for 2014-2015</a:t>
            </a: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24200" cy="4480560"/>
          </a:xfrm>
        </p:spPr>
        <p:txBody>
          <a:bodyPr>
            <a:normAutofit/>
          </a:bodyPr>
          <a:lstStyle/>
          <a:p>
            <a:r>
              <a:rPr lang="en-US" sz="2000" dirty="0"/>
              <a:t>Last year, there were 5,299,728 students enrolled in Texas public schools. </a:t>
            </a:r>
          </a:p>
          <a:p>
            <a:endParaRPr lang="en-US" sz="2000" dirty="0"/>
          </a:p>
          <a:p>
            <a:r>
              <a:rPr lang="en-US" sz="2000" dirty="0"/>
              <a:t>Using the same </a:t>
            </a:r>
            <a:r>
              <a:rPr lang="en-US" sz="2000" dirty="0" smtClean="0"/>
              <a:t>national averages, </a:t>
            </a:r>
            <a:r>
              <a:rPr lang="en-US" sz="2000" dirty="0"/>
              <a:t>we should have </a:t>
            </a:r>
            <a:r>
              <a:rPr lang="en-US" sz="2000" u="sng" dirty="0"/>
              <a:t>41,338</a:t>
            </a:r>
            <a:r>
              <a:rPr lang="en-US" sz="2000" dirty="0"/>
              <a:t> 2e students in </a:t>
            </a:r>
            <a:r>
              <a:rPr lang="en-US" sz="2000" dirty="0" smtClean="0"/>
              <a:t>Texas.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Data </a:t>
            </a:r>
          </a:p>
        </p:txBody>
      </p:sp>
    </p:spTree>
    <p:extLst>
      <p:ext uri="{BB962C8B-B14F-4D97-AF65-F5344CB8AC3E}">
        <p14:creationId xmlns:p14="http://schemas.microsoft.com/office/powerpoint/2010/main" val="4282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 caveat about this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Doesn’t include children with 504 plans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No </a:t>
            </a:r>
            <a:r>
              <a:rPr lang="en-US" sz="2800" dirty="0"/>
              <a:t>standard way of identifying 2e students, so they are difficult to find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Likely hiding in the general population, giftedness and disabilities masking each other.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376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/>
              <a:t>3 Types of 2e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105400" cy="5562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/>
              <a:t>Students identified as gifted but not LD</a:t>
            </a:r>
            <a:r>
              <a:rPr lang="en-US" sz="2400" dirty="0"/>
              <a:t>. 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large vocabulary and excellent verbal abilities</a:t>
            </a:r>
          </a:p>
          <a:p>
            <a:pPr marL="800100" lvl="1" indent="-342900">
              <a:spcBef>
                <a:spcPts val="0"/>
              </a:spcBef>
            </a:pPr>
            <a:endParaRPr lang="en-US" sz="2200" dirty="0"/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poor handwriting and spelling abilities. </a:t>
            </a:r>
          </a:p>
          <a:p>
            <a:pPr marL="800100" lvl="1" indent="-342900">
              <a:spcBef>
                <a:spcPts val="0"/>
              </a:spcBef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May meet </a:t>
            </a:r>
            <a:r>
              <a:rPr lang="en-US" sz="2200" dirty="0" smtClean="0"/>
              <a:t>academic expectations</a:t>
            </a:r>
            <a:r>
              <a:rPr lang="en-US" sz="2200" b="0" dirty="0" smtClean="0"/>
              <a:t>, </a:t>
            </a:r>
            <a:r>
              <a:rPr lang="en-US" sz="2200" b="0" dirty="0"/>
              <a:t>learning disability overlooked</a:t>
            </a:r>
          </a:p>
          <a:p>
            <a:pPr marL="800100" lvl="1" indent="-342900">
              <a:spcBef>
                <a:spcPts val="0"/>
              </a:spcBef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Identification of disabilities could help "If I'm so smart, why is this so hard?"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</p:txBody>
      </p:sp>
      <p:pic>
        <p:nvPicPr>
          <p:cNvPr id="4" name="Picture 3" descr="G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26172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/>
              <a:t>3 Types of 2e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57800" cy="5334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2. Students identified as LD but not GT</a:t>
            </a:r>
            <a:endParaRPr lang="en-US" sz="240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b="0" dirty="0" smtClean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dirty="0"/>
              <a:t>disruptive classroom behavior </a:t>
            </a:r>
            <a:endParaRPr lang="en-US" sz="2200" dirty="0" smtClean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dirty="0" smtClean="0"/>
              <a:t>noticed </a:t>
            </a:r>
            <a:r>
              <a:rPr lang="en-US" sz="2200" b="0" dirty="0"/>
              <a:t>only because of </a:t>
            </a:r>
            <a:r>
              <a:rPr lang="en-US" sz="2200" b="0" dirty="0" smtClean="0"/>
              <a:t>disability</a:t>
            </a:r>
          </a:p>
          <a:p>
            <a:pPr lvl="1" indent="0">
              <a:spcBef>
                <a:spcPts val="0"/>
              </a:spcBef>
              <a:buNone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little attention to strengths = feelings of failure </a:t>
            </a:r>
          </a:p>
          <a:p>
            <a:pPr lvl="1" indent="0">
              <a:spcBef>
                <a:spcPts val="0"/>
              </a:spcBef>
              <a:buNone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 smtClean="0"/>
              <a:t>feelings </a:t>
            </a:r>
            <a:r>
              <a:rPr lang="en-US" sz="2200" b="0" dirty="0"/>
              <a:t>of low self-concept</a:t>
            </a:r>
          </a:p>
        </p:txBody>
      </p:sp>
      <p:pic>
        <p:nvPicPr>
          <p:cNvPr id="4" name="Picture 3" descr="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1669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/>
              <a:t>3 Types of 2e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799762" cy="5562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3. Students who are unidentified</a:t>
            </a:r>
            <a:r>
              <a:rPr lang="en-US" sz="2400" dirty="0"/>
              <a:t>. </a:t>
            </a:r>
            <a:r>
              <a:rPr lang="en-US" sz="2400" b="0" dirty="0"/>
              <a:t>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Abilities and disabilities </a:t>
            </a:r>
            <a:r>
              <a:rPr lang="en-US" sz="2200" b="0" i="1" dirty="0"/>
              <a:t>“mask” </a:t>
            </a:r>
            <a:r>
              <a:rPr lang="en-US" sz="2200" b="0" dirty="0"/>
              <a:t>each other. </a:t>
            </a:r>
          </a:p>
          <a:p>
            <a:pPr lvl="1" indent="0">
              <a:spcBef>
                <a:spcPts val="0"/>
              </a:spcBef>
              <a:buNone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Perform at grade level, but below potential.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Talents in specific content areas, noticed later in life.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Possible mild depression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</p:txBody>
      </p:sp>
      <p:pic>
        <p:nvPicPr>
          <p:cNvPr id="5" name="Picture 4" descr="Mask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09800"/>
            <a:ext cx="2743200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/>
          <a:lstStyle/>
          <a:p>
            <a:r>
              <a:rPr lang="en-US" dirty="0"/>
              <a:t>Long term Impacts of “Masking”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5626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Font typeface="Arial"/>
              <a:buChar char="•"/>
            </a:pPr>
            <a:r>
              <a:rPr lang="en-US" dirty="0"/>
              <a:t>Risk of: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dropping out 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Drug / alcohol use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low self-esteem / confidence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depression </a:t>
            </a:r>
          </a:p>
          <a:p>
            <a:pPr marL="457200" indent="-342900">
              <a:buFont typeface="Arial"/>
              <a:buChar char="•"/>
            </a:pPr>
            <a:r>
              <a:rPr lang="en-US" dirty="0" smtClean="0"/>
              <a:t>Disruptive</a:t>
            </a:r>
            <a:r>
              <a:rPr lang="en-US" dirty="0"/>
              <a:t>, daydreaming, or clowning behaviors  </a:t>
            </a:r>
          </a:p>
          <a:p>
            <a:pPr marL="457200" indent="-342900">
              <a:buFont typeface="Arial"/>
              <a:buChar char="•"/>
            </a:pPr>
            <a:r>
              <a:rPr lang="en-US" dirty="0"/>
              <a:t>May be apathetic, angry, and highly self-critical. </a:t>
            </a:r>
          </a:p>
          <a:p>
            <a:pPr marL="457200" indent="-342900">
              <a:buFont typeface="Arial"/>
              <a:buChar char="•"/>
            </a:pPr>
            <a:r>
              <a:rPr lang="en-US" dirty="0"/>
              <a:t>May withdraw completely.    </a:t>
            </a:r>
            <a:endParaRPr lang="en-US" dirty="0" smtClean="0"/>
          </a:p>
          <a:p>
            <a:pPr marL="457200" indent="-342900">
              <a:buFont typeface="Arial"/>
              <a:buChar char="•"/>
            </a:pPr>
            <a:r>
              <a:rPr lang="en-US" smtClean="0"/>
              <a:t>May procrastinate</a:t>
            </a:r>
            <a:endParaRPr lang="en-US" dirty="0"/>
          </a:p>
          <a:p>
            <a:pPr marL="114300"/>
            <a:endParaRPr lang="en-US" dirty="0"/>
          </a:p>
        </p:txBody>
      </p:sp>
      <p:pic>
        <p:nvPicPr>
          <p:cNvPr id="4" name="Picture 3" descr="adult-affordable-batman-mas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29870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/>
          <a:lstStyle/>
          <a:p>
            <a:r>
              <a:rPr lang="en-US" dirty="0"/>
              <a:t>Is your student 2e? </a:t>
            </a:r>
            <a:br>
              <a:rPr lang="en-US" dirty="0"/>
            </a:br>
            <a:r>
              <a:rPr lang="en-US" sz="3000" dirty="0"/>
              <a:t>What to Look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000500" cy="2971800"/>
          </a:xfrm>
        </p:spPr>
        <p:txBody>
          <a:bodyPr>
            <a:normAutofit fontScale="85000" lnSpcReduction="10000"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/>
              <a:t>Advanced </a:t>
            </a:r>
            <a:r>
              <a:rPr lang="en-US" dirty="0"/>
              <a:t>ideas and </a:t>
            </a:r>
            <a:r>
              <a:rPr lang="en-US" dirty="0" smtClean="0"/>
              <a:t>opinions</a:t>
            </a:r>
          </a:p>
          <a:p>
            <a:pPr lvl="1" indent="0">
              <a:buNone/>
            </a:pPr>
            <a:r>
              <a:rPr lang="en-US" dirty="0" smtClean="0"/>
              <a:t> 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Advanced problem-solving skills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Penetrating </a:t>
            </a:r>
            <a:r>
              <a:rPr lang="en-US" dirty="0"/>
              <a:t>insight and wide range of interests 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Sophisticated </a:t>
            </a:r>
            <a:r>
              <a:rPr lang="en-US" dirty="0"/>
              <a:t>sense of </a:t>
            </a:r>
            <a:r>
              <a:rPr lang="en-US" dirty="0" smtClean="0"/>
              <a:t>humor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133600"/>
            <a:ext cx="3550920" cy="255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Lack of organization and study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Poor </a:t>
            </a:r>
            <a:r>
              <a:rPr lang="en-US" sz="1700" dirty="0" smtClean="0"/>
              <a:t>performance</a:t>
            </a:r>
            <a:endParaRPr lang="en-US" sz="1700" dirty="0"/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Poor social skills</a:t>
            </a: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1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Sensitive to criticism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Behavior “problems”: high impulsivity, poor frustration tolerance, disruptive behavior in class, and stubborn or opinionated demeanor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42943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Uneven / asynchronous skills, such as: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15000" cy="685482"/>
          </a:xfrm>
        </p:spPr>
        <p:txBody>
          <a:bodyPr/>
          <a:lstStyle/>
          <a:p>
            <a:r>
              <a:rPr lang="en-US" dirty="0"/>
              <a:t>What is tent?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3291840" cy="4525963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dirty="0"/>
              <a:t>wice</a:t>
            </a:r>
          </a:p>
          <a:p>
            <a:r>
              <a:rPr lang="en-US" sz="3200" dirty="0"/>
              <a:t>E</a:t>
            </a:r>
            <a:r>
              <a:rPr lang="en-US" dirty="0"/>
              <a:t>xceptional</a:t>
            </a:r>
          </a:p>
          <a:p>
            <a:r>
              <a:rPr lang="en-US" sz="3200" dirty="0"/>
              <a:t>N</a:t>
            </a:r>
            <a:r>
              <a:rPr lang="en-US" dirty="0"/>
              <a:t>etwork of</a:t>
            </a:r>
          </a:p>
          <a:p>
            <a:r>
              <a:rPr lang="en-US" sz="3200" dirty="0"/>
              <a:t>T</a:t>
            </a:r>
            <a:r>
              <a:rPr lang="en-US" dirty="0"/>
              <a:t>exas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19400" y="1066800"/>
            <a:ext cx="5943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Formed in 2015 by parents of 2e kids in RRISD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We gather to support each other, share knowledge about advocacy and state / local policy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Goals: legislative advocacy, school advocacy, community education about 2e, continued parent support  </a:t>
            </a:r>
          </a:p>
        </p:txBody>
      </p:sp>
      <p:pic>
        <p:nvPicPr>
          <p:cNvPr id="3" name="Picture 2" descr="TENTlo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24400"/>
            <a:ext cx="48155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Advocating for YOUR 2e kid(s)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Find an ally in your school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“</a:t>
            </a:r>
            <a:r>
              <a:rPr lang="en-US" sz="2800" dirty="0"/>
              <a:t>get-to-know-my-kid” </a:t>
            </a:r>
            <a:r>
              <a:rPr lang="en-US" sz="2800" dirty="0" smtClean="0"/>
              <a:t>letters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 concrete </a:t>
            </a:r>
            <a:r>
              <a:rPr lang="en-US" sz="2800" dirty="0"/>
              <a:t>suggestions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esearch </a:t>
            </a:r>
            <a:r>
              <a:rPr lang="en-US" sz="2800" dirty="0"/>
              <a:t>about </a:t>
            </a:r>
            <a:r>
              <a:rPr lang="en-US" sz="2800" dirty="0" smtClean="0"/>
              <a:t>2e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For discussion: what has worked for you?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1371600"/>
          </a:xfrm>
        </p:spPr>
        <p:txBody>
          <a:bodyPr>
            <a:normAutofit/>
          </a:bodyPr>
          <a:lstStyle/>
          <a:p>
            <a:r>
              <a:rPr lang="en-US" dirty="0"/>
              <a:t>Advocating for 2e kids, 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Get involved with your district’s GT parent advisory council and Special Education advisory council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Attend / participate in school board meetings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Advocate for new legislation (Texas has NO legal protection for GT or 2e kids)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For more about legislative advocacy, contact Felicia: </a:t>
            </a:r>
            <a:r>
              <a:rPr lang="en-US" dirty="0">
                <a:hlinkClick r:id="rId3"/>
              </a:rPr>
              <a:t>FMMiyakawa@gmail.com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District Parent Advisory Councils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TENT (Twice-Exceptional Network of Texas)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PATH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Texas Parent to Parent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Disability Rights Texas</a:t>
            </a:r>
          </a:p>
        </p:txBody>
      </p:sp>
    </p:spTree>
    <p:extLst>
      <p:ext uri="{BB962C8B-B14F-4D97-AF65-F5344CB8AC3E}">
        <p14:creationId xmlns:p14="http://schemas.microsoft.com/office/powerpoint/2010/main" val="21082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Idaho Department of Education, Twice Exceptional Manual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Montgomery County (Maryland) Public Schools, Twice Exceptional Students: A Staff Guidebook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Twice-Exceptional Gifted Children: Understanding, Teaching, and Counseling Gifted Students </a:t>
            </a:r>
            <a:r>
              <a:rPr lang="en-US" b="0" dirty="0"/>
              <a:t>by Beverly Trail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The Mislabeled Child: Looking Beyond Behavior to Find the True Sources and Solutions for Children's Learning Challenges </a:t>
            </a:r>
            <a:r>
              <a:rPr lang="en-US" b="0" dirty="0"/>
              <a:t>by Brock Eide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2e Newsletter (</a:t>
            </a:r>
            <a:r>
              <a:rPr lang="en-US" b="0" dirty="0">
                <a:hlinkClick r:id="rId2"/>
              </a:rPr>
              <a:t>http://www.2enewsletter.com</a:t>
            </a:r>
            <a:r>
              <a:rPr lang="en-US" b="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If This Is A Gift Can I Send It Back? : Surviving in the Land of the Gifted and Twice Exceptional </a:t>
            </a:r>
            <a:r>
              <a:rPr lang="en-US" b="0" dirty="0"/>
              <a:t>by Jen Merrill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Equity in Gifted/Talented (G/T) Education </a:t>
            </a:r>
            <a:r>
              <a:rPr lang="en-US" b="0" dirty="0"/>
              <a:t>(</a:t>
            </a:r>
            <a:r>
              <a:rPr lang="en-US" b="0" dirty="0">
                <a:hlinkClick r:id="rId3"/>
              </a:rPr>
              <a:t>http://www.gtequity.org</a:t>
            </a:r>
            <a:r>
              <a:rPr lang="en-US" b="0" dirty="0"/>
              <a:t>; website sponsored by Texas Education Agency)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National Center for Learning Disabilities (ld.org)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S. Baum, </a:t>
            </a:r>
            <a:r>
              <a:rPr lang="en-US" b="0" i="1" dirty="0"/>
              <a:t>Gifted but Learning Disabled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4400" dirty="0"/>
              <a:t>Contact us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41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>
                <a:solidFill>
                  <a:schemeClr val="accent3">
                    <a:lumMod val="75000"/>
                  </a:schemeClr>
                </a:solidFill>
              </a:rPr>
              <a:t>On the Web: Tent2e.weebly.com</a:t>
            </a:r>
          </a:p>
          <a:p>
            <a:pPr marL="0" indent="0">
              <a:buNone/>
            </a:pP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2600" dirty="0">
                <a:solidFill>
                  <a:schemeClr val="accent3">
                    <a:lumMod val="75000"/>
                  </a:schemeClr>
                </a:solidFill>
              </a:rPr>
              <a:t>By email:</a:t>
            </a:r>
          </a:p>
          <a:p>
            <a:pPr marL="800100" lvl="1" indent="-342900">
              <a:buFont typeface="Arial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Colette Hammons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coletteh2002@yahoo.com)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Heather Hanlin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heatherhanlin@gmail.com)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Felicia Miyakawa (FMMiyakawa@gmail.com)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 </a:t>
            </a:r>
          </a:p>
        </p:txBody>
      </p:sp>
      <p:pic>
        <p:nvPicPr>
          <p:cNvPr id="4" name="Picture 3" descr="FB-FindUsonFacebook-online-10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505200" cy="667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479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TENT-Twice Exceptional Network of Texas</a:t>
            </a:r>
          </a:p>
        </p:txBody>
      </p:sp>
    </p:spTree>
    <p:extLst>
      <p:ext uri="{BB962C8B-B14F-4D97-AF65-F5344CB8AC3E}">
        <p14:creationId xmlns:p14="http://schemas.microsoft.com/office/powerpoint/2010/main" val="1011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2e?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7612565" cy="264687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Simply put: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Intellectual Giftedness +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Learning Disability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Twice Exceptional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/>
              <a:t>What is 2e?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30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0" dirty="0"/>
              <a:t>High intelligence coupled with: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Learning Disabilities (dyslexia, dysgraphia, auditory processing disorder, etc.)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ADHD / ADD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Autism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Emotional or behavioral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And many other possibilities</a:t>
            </a:r>
          </a:p>
        </p:txBody>
      </p:sp>
      <p:pic>
        <p:nvPicPr>
          <p:cNvPr id="4" name="Picture 3" descr="strengthsn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91000"/>
            <a:ext cx="4732760" cy="24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752282"/>
          </a:xfrm>
        </p:spPr>
        <p:txBody>
          <a:bodyPr>
            <a:normAutofit/>
          </a:bodyPr>
          <a:lstStyle/>
          <a:p>
            <a:r>
              <a:rPr lang="en-US" dirty="0"/>
              <a:t>Why worry about these kids in particular?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693920" cy="4525963"/>
          </a:xfrm>
        </p:spPr>
        <p:txBody>
          <a:bodyPr>
            <a:noAutofit/>
          </a:bodyPr>
          <a:lstStyle/>
          <a:p>
            <a:r>
              <a:rPr lang="en-US" sz="2200" dirty="0"/>
              <a:t>1. Potential</a:t>
            </a:r>
          </a:p>
          <a:p>
            <a:r>
              <a:rPr lang="en-US" sz="2200" dirty="0"/>
              <a:t>“</a:t>
            </a:r>
            <a:r>
              <a:rPr lang="en-US" sz="2200" b="0" dirty="0"/>
              <a:t>Children at the far end of the IQ spectrum have the potential to take a number of life and career paths or to break new ground because of their innate abilities, but learning differences may severely limit their potential if not remediated, scaffolded and supported.</a:t>
            </a:r>
            <a:r>
              <a:rPr lang="en-US" sz="2200" b="0" i="1" dirty="0"/>
              <a:t> </a:t>
            </a:r>
            <a:r>
              <a:rPr lang="en-US" sz="2000" b="0" i="1" dirty="0"/>
              <a:t>-Gifted Homeschoolers Forum brochure, “Twice Exceptional: Smart Kids with Learning Differences”</a:t>
            </a:r>
          </a:p>
          <a:p>
            <a:endParaRPr lang="en-US" sz="1600" i="1" dirty="0"/>
          </a:p>
          <a:p>
            <a:endParaRPr lang="en-US" i="1" dirty="0"/>
          </a:p>
        </p:txBody>
      </p:sp>
      <p:pic>
        <p:nvPicPr>
          <p:cNvPr id="5" name="Picture 4" descr="book stai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660201" cy="27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/>
          </a:bodyPr>
          <a:lstStyle/>
          <a:p>
            <a:r>
              <a:rPr lang="en-US" dirty="0"/>
              <a:t>Why worry about these kids in particular?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617720" cy="3967163"/>
          </a:xfrm>
        </p:spPr>
        <p:txBody>
          <a:bodyPr>
            <a:noAutofit/>
          </a:bodyPr>
          <a:lstStyle/>
          <a:p>
            <a:r>
              <a:rPr lang="en-US" sz="2400" dirty="0"/>
              <a:t>2. Civil Rights: </a:t>
            </a:r>
          </a:p>
          <a:p>
            <a:r>
              <a:rPr lang="en-US" sz="2400" b="0" dirty="0"/>
              <a:t>Like all children, 2e kids have the right to a Free and </a:t>
            </a:r>
            <a:r>
              <a:rPr lang="en-US" sz="2400" b="0" u="sng" dirty="0"/>
              <a:t>Appropriate</a:t>
            </a:r>
            <a:r>
              <a:rPr lang="en-US" sz="2400" b="0" dirty="0"/>
              <a:t> Public Education</a:t>
            </a:r>
          </a:p>
        </p:txBody>
      </p:sp>
      <p:pic>
        <p:nvPicPr>
          <p:cNvPr id="6" name="Picture 5" descr="F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/>
          </a:bodyPr>
          <a:lstStyle/>
          <a:p>
            <a:r>
              <a:rPr lang="en-US" dirty="0"/>
              <a:t>Why worry about these kids in particular?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617720" cy="3967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3. Community Resources: </a:t>
            </a:r>
            <a:endParaRPr lang="en-US" sz="2400" dirty="0"/>
          </a:p>
          <a:p>
            <a:r>
              <a:rPr lang="en-US" sz="2400" b="0" dirty="0" smtClean="0"/>
              <a:t>Needs met = less struggle</a:t>
            </a:r>
          </a:p>
          <a:p>
            <a:r>
              <a:rPr lang="en-US" sz="2400" b="0" dirty="0" smtClean="0"/>
              <a:t>Needs unmet = </a:t>
            </a:r>
          </a:p>
          <a:p>
            <a:pPr lvl="1"/>
            <a:r>
              <a:rPr lang="en-US" sz="2000" b="0" dirty="0" smtClean="0"/>
              <a:t>Inappropriate coping strategies</a:t>
            </a:r>
          </a:p>
          <a:p>
            <a:pPr lvl="1"/>
            <a:r>
              <a:rPr lang="en-US" sz="2000" b="0" dirty="0" smtClean="0"/>
              <a:t>Time and energy used ineffectively (at home and school)</a:t>
            </a:r>
          </a:p>
          <a:p>
            <a:pPr lvl="1"/>
            <a:r>
              <a:rPr lang="en-US" sz="2000" b="0" dirty="0" smtClean="0"/>
              <a:t>Long term community outcomes</a:t>
            </a:r>
          </a:p>
          <a:p>
            <a:pPr marL="274320" lvl="1" indent="0">
              <a:buNone/>
            </a:pPr>
            <a:endParaRPr lang="en-US" sz="2000" b="0" dirty="0"/>
          </a:p>
        </p:txBody>
      </p:sp>
      <p:pic>
        <p:nvPicPr>
          <p:cNvPr id="1029" name="Picture 5" descr="C:\Users\user\AppData\Local\Microsoft\Windows\INetCache\IE\XG5ZP9E4\signpost-Erland-Howden[1]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7"/>
          <a:stretch/>
        </p:blipFill>
        <p:spPr bwMode="auto">
          <a:xfrm>
            <a:off x="5334000" y="1752600"/>
            <a:ext cx="322662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04800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Calm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082225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Chaos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>
            <a:normAutofit/>
          </a:bodyPr>
          <a:lstStyle/>
          <a:p>
            <a:r>
              <a:rPr lang="en-US" sz="3000" dirty="0"/>
              <a:t>How many 2e students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74801"/>
            <a:ext cx="4693920" cy="3225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How many students in gifted programs also have a learning disability?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6%-10% gifted students</a:t>
            </a: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About </a:t>
            </a:r>
            <a:r>
              <a:rPr lang="en-US" sz="2000" dirty="0"/>
              <a:t>19</a:t>
            </a:r>
            <a:r>
              <a:rPr lang="en-US" sz="2000" dirty="0" smtClean="0"/>
              <a:t>% </a:t>
            </a:r>
            <a:r>
              <a:rPr lang="en-US" sz="2000" dirty="0"/>
              <a:t>of gifted students also have learning disabilities. </a:t>
            </a:r>
            <a:r>
              <a:rPr lang="en-US" sz="2000" dirty="0" smtClean="0"/>
              <a:t>*</a:t>
            </a: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 indent="0">
              <a:buNone/>
            </a:pPr>
            <a:r>
              <a:rPr lang="en-US" sz="1600" dirty="0"/>
              <a:t>*</a:t>
            </a:r>
            <a:r>
              <a:rPr lang="en-US" sz="1600" dirty="0">
                <a:latin typeface="Arial" charset="0"/>
              </a:rPr>
              <a:t>Karen Smart, “Thinking Smart about Twice Exceptional Learners”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8939723"/>
              </p:ext>
            </p:extLst>
          </p:nvPr>
        </p:nvGraphicFramePr>
        <p:xfrm>
          <a:off x="5089525" y="1574800"/>
          <a:ext cx="3292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8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>
            <a:normAutofit/>
          </a:bodyPr>
          <a:lstStyle/>
          <a:p>
            <a:r>
              <a:rPr lang="en-US" sz="3000" dirty="0"/>
              <a:t>How many 2e students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81" y="914400"/>
            <a:ext cx="5392719" cy="579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/>
              <a:t>How many students who receive SpEd services are also gifted?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 13% of students in public schools are served by IDEA</a:t>
            </a:r>
            <a:r>
              <a:rPr lang="en-US" sz="2000" dirty="0" smtClean="0"/>
              <a:t>*</a:t>
            </a:r>
          </a:p>
          <a:p>
            <a:pPr lvl="1" indent="0">
              <a:buNone/>
            </a:pPr>
            <a:endParaRPr lang="en-US" sz="18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 6% are also gifted (2e)**  (2006)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 indent="0">
              <a:buNone/>
            </a:pPr>
            <a:endParaRPr lang="en-US" sz="1800" dirty="0"/>
          </a:p>
          <a:p>
            <a:pPr marL="742950" lvl="1" indent="-285750"/>
            <a:endParaRPr lang="en-US" sz="1800" dirty="0"/>
          </a:p>
          <a:p>
            <a:pPr lvl="1" indent="0">
              <a:buNone/>
            </a:pPr>
            <a:r>
              <a:rPr lang="en-US" sz="1600" dirty="0"/>
              <a:t>*</a:t>
            </a:r>
            <a:r>
              <a:rPr lang="en-US" sz="1600" dirty="0">
                <a:latin typeface="Arial" charset="0"/>
              </a:rPr>
              <a:t>The National Center for Educational Statistics , May 2016</a:t>
            </a:r>
          </a:p>
          <a:p>
            <a:pPr lvl="1" indent="0">
              <a:buNone/>
            </a:pPr>
            <a:r>
              <a:rPr lang="en-US" sz="1600" dirty="0">
                <a:latin typeface="Arial" charset="0"/>
              </a:rPr>
              <a:t>**National Education Association, </a:t>
            </a:r>
            <a:r>
              <a:rPr lang="en-US" sz="1600" dirty="0" smtClean="0">
                <a:latin typeface="Arial" charset="0"/>
              </a:rPr>
              <a:t>The Twice Exceptional Dilemma (2006)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771335"/>
              </p:ext>
            </p:extLst>
          </p:nvPr>
        </p:nvGraphicFramePr>
        <p:xfrm>
          <a:off x="5029200" y="1828800"/>
          <a:ext cx="381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5334000"/>
            <a:ext cx="2819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b="1" dirty="0"/>
              <a:t>Note</a:t>
            </a:r>
            <a:r>
              <a:rPr lang="en-US" dirty="0"/>
              <a:t>: 504 plans are not included in these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4077</TotalTime>
  <Words>1195</Words>
  <Application>Microsoft Office PowerPoint</Application>
  <PresentationFormat>On-screen Show (4:3)</PresentationFormat>
  <Paragraphs>205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 Support and Advocacy for Twice-Exceptional Students </vt:lpstr>
      <vt:lpstr>What is tent?</vt:lpstr>
      <vt:lpstr>What is 2e?</vt:lpstr>
      <vt:lpstr>What is 2e?</vt:lpstr>
      <vt:lpstr>Why worry about these kids in particular?</vt:lpstr>
      <vt:lpstr>Why worry about these kids in particular?</vt:lpstr>
      <vt:lpstr>Why worry about these kids in particular?</vt:lpstr>
      <vt:lpstr>How many 2e students are there?</vt:lpstr>
      <vt:lpstr>How many 2e students are there?</vt:lpstr>
      <vt:lpstr>2e by the numbers</vt:lpstr>
      <vt:lpstr>PowerPoint Presentation</vt:lpstr>
      <vt:lpstr>So according to national averages…</vt:lpstr>
      <vt:lpstr>Actual Data </vt:lpstr>
      <vt:lpstr>But a caveat about this data</vt:lpstr>
      <vt:lpstr>3 Types of 2e Students</vt:lpstr>
      <vt:lpstr>3 Types of 2e Students</vt:lpstr>
      <vt:lpstr>3 Types of 2e Students</vt:lpstr>
      <vt:lpstr>Long term Impacts of “Masking”</vt:lpstr>
      <vt:lpstr>Is your student 2e?  What to Look for:</vt:lpstr>
      <vt:lpstr>Advocating for YOUR 2e kid(s)</vt:lpstr>
      <vt:lpstr>Advocating for 2e kids, the big picture</vt:lpstr>
      <vt:lpstr>Local resources</vt:lpstr>
      <vt:lpstr>Resources</vt:lpstr>
      <vt:lpstr> 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Mizell</dc:creator>
  <cp:lastModifiedBy>user</cp:lastModifiedBy>
  <cp:revision>126</cp:revision>
  <cp:lastPrinted>2016-09-19T16:06:00Z</cp:lastPrinted>
  <dcterms:created xsi:type="dcterms:W3CDTF">2016-03-30T02:57:50Z</dcterms:created>
  <dcterms:modified xsi:type="dcterms:W3CDTF">2016-09-24T02:18:52Z</dcterms:modified>
</cp:coreProperties>
</file>